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81" r:id="rId2"/>
    <p:sldId id="276" r:id="rId3"/>
    <p:sldId id="257" r:id="rId4"/>
    <p:sldId id="447" r:id="rId5"/>
    <p:sldId id="405" r:id="rId6"/>
    <p:sldId id="340" r:id="rId7"/>
    <p:sldId id="451" r:id="rId8"/>
    <p:sldId id="342" r:id="rId9"/>
    <p:sldId id="366" r:id="rId10"/>
    <p:sldId id="388" r:id="rId11"/>
    <p:sldId id="407" r:id="rId12"/>
    <p:sldId id="409" r:id="rId13"/>
    <p:sldId id="410" r:id="rId14"/>
    <p:sldId id="411" r:id="rId15"/>
    <p:sldId id="412" r:id="rId16"/>
    <p:sldId id="413" r:id="rId17"/>
    <p:sldId id="414" r:id="rId18"/>
    <p:sldId id="415" r:id="rId19"/>
    <p:sldId id="416" r:id="rId20"/>
    <p:sldId id="406" r:id="rId21"/>
    <p:sldId id="452" r:id="rId22"/>
    <p:sldId id="443" r:id="rId23"/>
    <p:sldId id="419" r:id="rId24"/>
    <p:sldId id="453" r:id="rId25"/>
    <p:sldId id="420" r:id="rId26"/>
    <p:sldId id="422" r:id="rId27"/>
    <p:sldId id="418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9" r:id="rId39"/>
    <p:sldId id="433" r:id="rId40"/>
    <p:sldId id="454" r:id="rId41"/>
    <p:sldId id="440" r:id="rId42"/>
    <p:sldId id="267" r:id="rId4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" initials="D" lastIdx="5" clrIdx="0"/>
  <p:cmAuthor id="2" name="Adrian Radig" initials="A.R." lastIdx="1" clrIdx="1">
    <p:extLst>
      <p:ext uri="{19B8F6BF-5375-455C-9EA6-DF929625EA0E}">
        <p15:presenceInfo xmlns:p15="http://schemas.microsoft.com/office/powerpoint/2012/main" userId="Adrian Radig" providerId="None"/>
      </p:ext>
    </p:extLst>
  </p:cmAuthor>
  <p:cmAuthor id="3" name="GAŁKOWSKI Jarosław" initials="GJ" lastIdx="1" clrIdx="2">
    <p:extLst>
      <p:ext uri="{19B8F6BF-5375-455C-9EA6-DF929625EA0E}">
        <p15:presenceInfo xmlns:p15="http://schemas.microsoft.com/office/powerpoint/2012/main" userId="S::jgalkowski@euroviapolska.net::8ebe27ac-7d60-4f65-bc5d-3d599a29fdf3" providerId="AD"/>
      </p:ext>
    </p:extLst>
  </p:cmAuthor>
  <p:cmAuthor id="4" name="Adrian Radig" initials="AR" lastIdx="1" clrIdx="3">
    <p:extLst>
      <p:ext uri="{19B8F6BF-5375-455C-9EA6-DF929625EA0E}">
        <p15:presenceInfo xmlns:p15="http://schemas.microsoft.com/office/powerpoint/2012/main" userId="d69b1e9140a0af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1830F-EC02-4008-B415-EC8615CD9865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06382-772E-464F-A550-D6B1CC484C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382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797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00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521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16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3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771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598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3369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063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776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0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47BF-4625-4CE5-8037-B20C30743BDE}" type="datetimeFigureOut">
              <a:rPr lang="pl-PL" smtClean="0"/>
              <a:pPr/>
              <a:t>11.04.2022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EBD1C-4D7E-41F9-9129-AF11281467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698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m-silesia.p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1350139" y="6017328"/>
            <a:ext cx="7162800" cy="647700"/>
          </a:xfrm>
        </p:spPr>
        <p:txBody>
          <a:bodyPr>
            <a:normAutofit/>
          </a:bodyPr>
          <a:lstStyle/>
          <a:p>
            <a:pPr marR="0" algn="r"/>
            <a:r>
              <a:rPr lang="pl-PL" alt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Kwiecień 2022 r.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075432" cy="562672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Tramwaje Śląskie S.A.</a:t>
            </a:r>
          </a:p>
        </p:txBody>
      </p:sp>
      <p:pic>
        <p:nvPicPr>
          <p:cNvPr id="8" name="Symbol zastępczy obrazu 7" descr="DSC04150.JPG"/>
          <p:cNvPicPr preferRelativeResize="0">
            <a:picLocks noGrp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>
          <a:xfrm>
            <a:off x="251520" y="908720"/>
            <a:ext cx="8604000" cy="4389120"/>
          </a:xfrm>
        </p:spPr>
      </p:pic>
      <p:pic>
        <p:nvPicPr>
          <p:cNvPr id="6" name="Obraz 3" descr="Logo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46" y="5597675"/>
            <a:ext cx="1144587" cy="719137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20848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672341" y="647884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588"/>
            <a:ext cx="9144000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93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88461" y="565042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" y="3783479"/>
            <a:ext cx="5038239" cy="282959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56" y="1272416"/>
            <a:ext cx="5061713" cy="28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85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658883" y="641017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721"/>
            <a:ext cx="9144000" cy="51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19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658883" y="647884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588"/>
            <a:ext cx="9144000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44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658883" y="647241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945"/>
            <a:ext cx="9145145" cy="513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612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658883" y="647884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588"/>
            <a:ext cx="9144000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53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658883" y="647884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588"/>
            <a:ext cx="9144000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17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605087" y="581668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4" y="3618500"/>
            <a:ext cx="5312422" cy="298426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41" y="1272416"/>
            <a:ext cx="5317332" cy="29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91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647884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588"/>
            <a:ext cx="9144000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63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658883" y="647884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588"/>
            <a:ext cx="9144000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03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2124497"/>
            <a:ext cx="9144000" cy="1534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0" y="238265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„Zintegrowany Projekt modernizacji i rozwoju infrastruktury tramwajowej w Aglomeracji Śląsko – Zagłębiowskiej wraz </a:t>
            </a:r>
            <a:br>
              <a:rPr lang="pl-PL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zakupem taboru tramwajowego”</a:t>
            </a:r>
            <a:endParaRPr lang="pl-PL" sz="20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443385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 współfinansowany przez Unię Europejską ze środków Funduszu Spójności </a:t>
            </a:r>
          </a:p>
          <a:p>
            <a:pPr algn="ctr"/>
            <a:r>
              <a:rPr lang="pl-PL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 ramach Programu Operacyjnego Infrastruktura i Środowisko na lata 2014 - 2020</a:t>
            </a:r>
            <a:endParaRPr lang="pl-PL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Obraz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000"/>
            <a:ext cx="9144000" cy="119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39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73331" y="1814968"/>
            <a:ext cx="7589519" cy="382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</a:pPr>
            <a:r>
              <a:rPr lang="pl-PL" sz="16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6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DANE ZADANIA: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Formuła zadania: 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Buduj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 realizacji:   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 etapie wyboru Wykonawcy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Wartość oferty: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39 796 375,29 zł netto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Jednotorowa (miejscami dwutorowa) linia tramwajowa o długości ok. 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5780 </a:t>
            </a:r>
            <a:r>
              <a:rPr lang="pl-PL" sz="1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mtp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Konstrukcja torowiska: torowisko klasyczne, konstrukcja podsypkowa na podkładach wraz z przebudową elementów zagospodarowania pasa drogowego wzdłuż torowiska</a:t>
            </a:r>
            <a:b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6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2" y="860025"/>
            <a:ext cx="7799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infrastruktury tramwajowej w ciągu ul. Wojska Polskiego w Sosnowcu, od ul. Gen. Andersa do ul. Orląt Lwowskich (dobudowa drugiego toru)”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33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73331" y="1814968"/>
            <a:ext cx="7589519" cy="56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2" y="860025"/>
            <a:ext cx="7799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infrastruktury tramwajowej w ciągu ul. Wojska Polskiego w Sosnowcu, od ul. Gen. Andersa do ul. Orląt Lwowskich (dobudowa drugiego toru)”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4" y="1774424"/>
            <a:ext cx="6932815" cy="49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53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73331" y="1814968"/>
            <a:ext cx="7589519" cy="4424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</a:pPr>
            <a:r>
              <a:rPr lang="pl-PL" sz="14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PRZEDMIOT ZAMÓWIENIA OBEJMUJE M.IN.: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Przebudowę torowiska tramwajowego z odcinkową dobudową drugiego toru: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	torowisko dwutorowe na odcinku od skrzyżowania ul. Wojska Polskiego 		z ul. </a:t>
            </a:r>
            <a:r>
              <a:rPr lang="pl-PL" sz="1400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Niwecką</a:t>
            </a: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przystanku „Niwka Pawiak” w rejonie skrzyżowania z 			ul. Jamesa Watta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	torowisko dwutorowe na odcinku od wiaduktu tramwajowo-drogowego 			nad torami kolejowymi stacji Sosnowiec </a:t>
            </a:r>
            <a:r>
              <a:rPr lang="pl-PL" sz="1400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Dańdówka</a:t>
            </a: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skrzyżowania z 			ul. Gen. Andersa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	torowisko jednotorowe na odcinku od przystanku „Niwka Pawiak” do 			rejonu wiaduktu z ul. Orląt Lwowskich z mijanką w okolicy przystanku 			„Niwka Kościół”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Częściową przebudowę i odtworzenie odcinków jezdni oraz zabudowa krawężnika wzdłuż ul. Wojska Polskiego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Przebudowę sieci trakcyjnej wraz z urządzeniami specjalnymi sieci trakcyjnej</a:t>
            </a:r>
            <a:b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2" y="860025"/>
            <a:ext cx="7799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infrastruktury tramwajowej w ciągu ul. Wojska Polskiego w Sosnowcu, od ul. Gen. Andersa do ul. Orląt Lwowskich (dobudowa drugiego toru)”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51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73331" y="1814968"/>
            <a:ext cx="7589519" cy="3228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</a:pPr>
            <a:r>
              <a:rPr lang="pl-PL" sz="16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6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DANE ZADANIA: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Formuła zadania: 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Buduj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 realizacji:   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07.04.2021 r. ÷ 07.02.2023 r.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Wartość umowna: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28 228 004,69 zł netto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Dwutorowa linia tramwajowa o długości ok. 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6000 </a:t>
            </a:r>
            <a:r>
              <a:rPr lang="pl-PL" sz="1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mtp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Konstrukcja torowiska: torowisko klasyczne, tor na podlewie ciągłym</a:t>
            </a:r>
            <a:b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6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1" y="860025"/>
            <a:ext cx="8464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7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55219" y="722791"/>
            <a:ext cx="8464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7" y="1553788"/>
            <a:ext cx="7223760" cy="510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492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73331" y="1814968"/>
            <a:ext cx="7589519" cy="396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4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PRZEDMIOT ZAMÓWIENIA OBEJMUJE M.IN.: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Przebudowę wydzielonego torowiska tramwajowego oraz peronów przystankowych (tramwajowych, autobusowo-tramwajowych)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Budowę zatoki autobusowej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Przebudowę przejazdów tramwajowych przez skrzyżowania i zjazdy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Przebudowę chodników, ścieżek rowerowych, zjazdów, przejść dla pieszych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Budowę i przebudowę odwodnienia torowiska tramwajowego (m.in. drenażu i urządzeń odwadniających)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Przebudowę sieci trakcyjnej wraz z liniami zasilającymi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Modernizację podstacji trakcyjnej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6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2" y="860025"/>
            <a:ext cx="8431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8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73331" y="1814968"/>
            <a:ext cx="7589519" cy="335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4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AKTUALNIE PROWADZONE SĄ PRACE W ZAKRESIE: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Zabudowy przejazdów do posesji z płyt CBP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Prace brukarskie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Balastowanie toru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Rozbiórka toru nr 2 na Rondzie Ludwik wraz z pracami ziemnymi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Ułożenie kabli trakcyjnych i sterowniczych na odcinku od Podstacji Andersa do Ronda Ludwik oraz zasypywanie i zagęszczanie wykopu kablami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Wykonanie przewiertów pod kable trakcyjne pod ul. 1 Maja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Montaż podwieszeń sieci trakcyjnej (kontynuacja prac)</a:t>
            </a: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6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1" y="860025"/>
            <a:ext cx="8464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68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523479"/>
            <a:ext cx="779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1836" y="604169"/>
            <a:ext cx="8439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268"/>
            <a:ext cx="9144000" cy="50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73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523479"/>
            <a:ext cx="779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1836" y="604169"/>
            <a:ext cx="8439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  do Ronda Ludwik, - ul. 1 Maja od Ronda Ludwik do Ronda E. Gierka”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202"/>
            <a:ext cx="9144000" cy="5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523479"/>
            <a:ext cx="779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1836" y="604169"/>
            <a:ext cx="8439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166"/>
            <a:ext cx="9144000" cy="5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30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16923" y="902744"/>
            <a:ext cx="85017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 pn. </a:t>
            </a:r>
            <a:r>
              <a:rPr lang="pl-PL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Zintegrowany Projekt modernizacji i rozwoju infrastruktury tramwajowej w Aglomeracji Śląsko – Zagłębiowskiej wraz z zakupem taboru tramwajowego” 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został podzielony na 3 etapy:</a:t>
            </a:r>
          </a:p>
          <a:p>
            <a:pPr algn="just"/>
            <a:endParaRPr lang="pl-P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Etap I obejmuje 26 zadań infrastrukturalnych, zadanie związane z zakupem taboru oraz zadanie dotyczące zakupu specjalistycznych pojazdów technicznych,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Etap II obejmuje 12 zadań infrastrukturalnych,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Etap III obejmuje 4 zadania infrastrukturalne, zadanie związane z zakupem pojazdów specjalistycznych i technicznych.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416923" y="3389222"/>
            <a:ext cx="85017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Zakres finansowy: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szacunkowy maksymalny koszt całkowity: </a:t>
            </a:r>
            <a:r>
              <a:rPr lang="pl-PL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1 278 240 117,81 zł,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maksymalna kwota wydatków kwalifikowanych:  </a:t>
            </a:r>
            <a:r>
              <a:rPr lang="pl-PL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916 255 985,65 zł,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kwota dofinansowania: </a:t>
            </a:r>
            <a:r>
              <a:rPr lang="pl-PL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599 596 904,77 zł</a:t>
            </a:r>
          </a:p>
          <a:p>
            <a:endParaRPr lang="pl-PL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l-PL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Zakres rzeczowy: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zadania związane z budową nowych torowisk (ok. 9,0 </a:t>
            </a:r>
            <a:r>
              <a:rPr lang="pl-PL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kmtp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zadań związanych z modernizacją istniejących torowisk (ok. 115,67 </a:t>
            </a:r>
            <a:r>
              <a:rPr lang="pl-PL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kmtp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 nowych wagonów tramwajowych,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pojazdów specjalistycznych (2 sieciowe, 4 torowe, szlifierka, ratunkowy).</a:t>
            </a:r>
          </a:p>
        </p:txBody>
      </p:sp>
    </p:spTree>
    <p:extLst>
      <p:ext uri="{BB962C8B-B14F-4D97-AF65-F5344CB8AC3E}">
        <p14:creationId xmlns:p14="http://schemas.microsoft.com/office/powerpoint/2010/main" val="3928252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523479"/>
            <a:ext cx="779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1836" y="604169"/>
            <a:ext cx="8439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202"/>
            <a:ext cx="9144000" cy="548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47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523479"/>
            <a:ext cx="779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1836" y="604169"/>
            <a:ext cx="8439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240"/>
            <a:ext cx="9144000" cy="50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890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523479"/>
            <a:ext cx="779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1836" y="604169"/>
            <a:ext cx="8439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944"/>
            <a:ext cx="9144000" cy="531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85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523479"/>
            <a:ext cx="779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1836" y="604169"/>
            <a:ext cx="8439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856"/>
            <a:ext cx="9144000" cy="56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467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523479"/>
            <a:ext cx="779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1836" y="604169"/>
            <a:ext cx="8439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856"/>
            <a:ext cx="9144000" cy="51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49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523479"/>
            <a:ext cx="779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1836" y="604169"/>
            <a:ext cx="8439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856"/>
            <a:ext cx="9144000" cy="53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87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523479"/>
            <a:ext cx="779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1836" y="604169"/>
            <a:ext cx="8439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wraz z siecią trakcyjną 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Sosnowcu w ciągu ulic: - ul. Gen. W. Andersa od ul. Wojska Polskiego do Ronda Ludwik, - ul. 1 Maja od Ronda Ludwik do Ronda E. Gierka”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126"/>
            <a:ext cx="9144000" cy="51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93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73331" y="1814968"/>
            <a:ext cx="7589519" cy="325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</a:pPr>
            <a:r>
              <a:rPr lang="pl-PL" sz="16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6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DANE ZADANIA: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Formuła zadania: 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Buduj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 realizacji:   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5.11.2020 r. ÷ 05.06.2022 r.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Wartość umowna: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7 249 943,25 zł netto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Jednotorowa linia tramwajowa o długości ok. 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400 </a:t>
            </a:r>
            <a:r>
              <a:rPr lang="pl-PL" sz="1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mtp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Konstrukcja torowiska: na prefabrykowanych płytach, konstrukcja bezpodsypkowa</a:t>
            </a:r>
            <a:b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6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1" y="860025"/>
            <a:ext cx="8464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 ciągu ul. Małachowskiego od ul. Mościckiego do ul. 3-go Maja”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14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1" y="860025"/>
            <a:ext cx="8464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 ciągu ul. Małachowskiego od ul. Mościckiego do ul. 3-go Maja”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8" y="1444800"/>
            <a:ext cx="7356764" cy="52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0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48393" y="1674396"/>
            <a:ext cx="7589519" cy="346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4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PRZEDMIOT ZAMÓWIENIA OBEJMUJE M.IN.: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Wykonanie nowego torowiska w technologii bezpodsypkowej z prefabrykowanych płyt drogowo-torowych z ciągłym elastycznym mocowaniem szyn za pomocą poliuretanów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Budowę odwodnienia liniowego i montaż skrzynek odwadniających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Przebudowę trakcji tramwajowej, kabli trakcyjnych a także oświetlenia ulicznego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l-PL" sz="14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4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AKTUALNIE PROWADZONE SĄ PRACE W ZAKRESIE: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Przebudowy kabli trakcyjnych</a:t>
            </a:r>
            <a:b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1" y="860025"/>
            <a:ext cx="8464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 ciągu ul. Małachowskiego od ul. Mościckiego do ul. 3-go Maja”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50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  <p:sp>
        <p:nvSpPr>
          <p:cNvPr id="22" name="Prostokąt 21"/>
          <p:cNvSpPr/>
          <p:nvPr/>
        </p:nvSpPr>
        <p:spPr>
          <a:xfrm>
            <a:off x="2291698" y="703009"/>
            <a:ext cx="4176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Lokalizacja zadań w Sosnowcu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35" y="1230283"/>
            <a:ext cx="7446130" cy="52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71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48393" y="1674396"/>
            <a:ext cx="7589519" cy="598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6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4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1" y="860025"/>
            <a:ext cx="8464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 ciągu ul. Małachowskiego od ul. Mościckiego do ul. 3-go Maja”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4" y="1973677"/>
            <a:ext cx="4166457" cy="312484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01" y="1975014"/>
            <a:ext cx="4164675" cy="312350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411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48393" y="1674396"/>
            <a:ext cx="758951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6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6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1" y="860025"/>
            <a:ext cx="8464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„Przebudowa torowiska tramwajowego w ciągu ul. Małachowskiego od ul. Mościckiego do ul. 3-go Maja”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5" y="2177935"/>
            <a:ext cx="4322619" cy="32419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24" y="2177935"/>
            <a:ext cx="4322619" cy="3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27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9337" y="2886491"/>
            <a:ext cx="9004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Dziękuję za uwagę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39337" y="538378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l-PL" altLang="pl-P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Tramwaje Śląskie S.A.</a:t>
            </a:r>
          </a:p>
          <a:p>
            <a:r>
              <a:rPr lang="pl-PL" altLang="pl-P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ul. Inwalidzka 5 , 41-500 Chorzów , </a:t>
            </a:r>
          </a:p>
          <a:p>
            <a:r>
              <a:rPr lang="pl-PL" altLang="pl-P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telefon: (032) 246 60 61, faks: (032) 251 00 96</a:t>
            </a:r>
          </a:p>
          <a:p>
            <a:r>
              <a:rPr lang="pl-PL" altLang="pl-PL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www.tram-silesia.pl</a:t>
            </a:r>
            <a:endParaRPr lang="pl-PL" altLang="pl-PL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786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93CF71-AEE3-4C4F-A51D-2DFE1EE1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72" y="99119"/>
            <a:ext cx="7886700" cy="490551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Wykaz zadań</a:t>
            </a:r>
            <a:endParaRPr lang="pl-PL" sz="1800" dirty="0"/>
          </a:p>
        </p:txBody>
      </p:sp>
      <p:graphicFrame>
        <p:nvGraphicFramePr>
          <p:cNvPr id="11" name="Symbol zastępczy zawartości 10">
            <a:extLst>
              <a:ext uri="{FF2B5EF4-FFF2-40B4-BE49-F238E27FC236}">
                <a16:creationId xmlns:a16="http://schemas.microsoft.com/office/drawing/2014/main" id="{C675781A-3488-46F1-8239-A7DB4DFB8F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742799"/>
              </p:ext>
            </p:extLst>
          </p:nvPr>
        </p:nvGraphicFramePr>
        <p:xfrm>
          <a:off x="151001" y="589670"/>
          <a:ext cx="8808441" cy="6253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7838">
                  <a:extLst>
                    <a:ext uri="{9D8B030D-6E8A-4147-A177-3AD203B41FA5}">
                      <a16:colId xmlns:a16="http://schemas.microsoft.com/office/drawing/2014/main" val="3895278428"/>
                    </a:ext>
                  </a:extLst>
                </a:gridCol>
                <a:gridCol w="511729">
                  <a:extLst>
                    <a:ext uri="{9D8B030D-6E8A-4147-A177-3AD203B41FA5}">
                      <a16:colId xmlns:a16="http://schemas.microsoft.com/office/drawing/2014/main" val="3976422411"/>
                    </a:ext>
                  </a:extLst>
                </a:gridCol>
                <a:gridCol w="5119969">
                  <a:extLst>
                    <a:ext uri="{9D8B030D-6E8A-4147-A177-3AD203B41FA5}">
                      <a16:colId xmlns:a16="http://schemas.microsoft.com/office/drawing/2014/main" val="4125016018"/>
                    </a:ext>
                  </a:extLst>
                </a:gridCol>
                <a:gridCol w="1437172">
                  <a:extLst>
                    <a:ext uri="{9D8B030D-6E8A-4147-A177-3AD203B41FA5}">
                      <a16:colId xmlns:a16="http://schemas.microsoft.com/office/drawing/2014/main" val="414449398"/>
                    </a:ext>
                  </a:extLst>
                </a:gridCol>
                <a:gridCol w="1311733">
                  <a:extLst>
                    <a:ext uri="{9D8B030D-6E8A-4147-A177-3AD203B41FA5}">
                      <a16:colId xmlns:a16="http://schemas.microsoft.com/office/drawing/2014/main" val="434334099"/>
                    </a:ext>
                  </a:extLst>
                </a:gridCol>
              </a:tblGrid>
              <a:tr h="627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Lp.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Nr zadania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Nazwa zadania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Wartość zadania </a:t>
                      </a:r>
                    </a:p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netto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Stan </a:t>
                      </a:r>
                    </a:p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zaawansowania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3834735980"/>
                  </a:ext>
                </a:extLst>
              </a:tr>
              <a:tr h="3980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Budowa linii tramwajowej w dzielnicy Zagórze od pętli tramwajowej do ronda Jana Pawła II </a:t>
                      </a:r>
                    </a:p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 Sosnowcu.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88 899 150,22 zł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 trakcie </a:t>
                      </a:r>
                    </a:p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realizacji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557276228"/>
                  </a:ext>
                </a:extLst>
              </a:tr>
              <a:tr h="69791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Przebudowa infrastruktury tramwajowej od granicy z Będzinem do pętli "Będzińska" w Sosnowcu. Przebudowa pętli "Będzińska" w Sosnowcu wraz z rozjazdami tramwajowymi oraz przebudowa  infrastruktury tramwajowej w ciągu ul. Będzińskiej na odcinku od ul. Zagłębia Dąbrowskiego </a:t>
                      </a:r>
                    </a:p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 ul. </a:t>
                      </a:r>
                      <a:r>
                        <a:rPr lang="pl-PL" sz="8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Staropogońskiej</a:t>
                      </a:r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16 299 045,92 zł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Zrealizowane</a:t>
                      </a: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2218521401"/>
                  </a:ext>
                </a:extLst>
              </a:tr>
              <a:tr h="3326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2.3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Przebudowa torowiska w jezdni w ciągu ul. Mariackiej i ul. Żeromskiego w Sosnowcu.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14 542 950,27 zł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Zrealizowane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1518728641"/>
                  </a:ext>
                </a:extLst>
              </a:tr>
              <a:tr h="36531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Budowa i modernizacja infrastruktury torowo - sieciowej w ciągu ul. Piłsudskiego w Sosnowcu </a:t>
                      </a:r>
                    </a:p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od ul. Sobieskiego do drogi ekspresowej S86.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16 115 436,34 zł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Zrealizowane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1875310785"/>
                  </a:ext>
                </a:extLst>
              </a:tr>
              <a:tr h="3925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2.4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Przebudowa  infrastruktury tramwajowej w ciągu ul. Wojska Polskiego w Sosnowcu, </a:t>
                      </a:r>
                    </a:p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od ul. Gen. Andersa do ul. Orląt Lwowskich (dobudowa drugiego toru).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39 796 375, 29zł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Planowane </a:t>
                      </a:r>
                    </a:p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 realizacji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1714285580"/>
                  </a:ext>
                </a:extLst>
              </a:tr>
              <a:tr h="47436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2.8.1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Przebudowa torowiska tramwajowego wraz z siecią trakcyjną w Sosnowcu w ciągu ulic: </a:t>
                      </a:r>
                    </a:p>
                    <a:p>
                      <a:pPr marL="171450" indent="-171450" algn="l" fontAlgn="ctr">
                        <a:buFontTx/>
                        <a:buChar char="-"/>
                      </a:pPr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ul. Gen. W. Andersa od ul. Wojska Polskiego do Ronda Ludwik, - ul. 1 Maja od Ronda Ludwik </a:t>
                      </a:r>
                    </a:p>
                    <a:p>
                      <a:pPr marL="171450" indent="-171450" algn="l" fontAlgn="ctr">
                        <a:buFontTx/>
                        <a:buChar char="-"/>
                      </a:pPr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 Ronda E. Gierka.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28 228</a:t>
                      </a:r>
                      <a:r>
                        <a:rPr lang="pl-PL" sz="8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004,69</a:t>
                      </a:r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zł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 trakcie </a:t>
                      </a:r>
                    </a:p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realizacji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475964476"/>
                  </a:ext>
                </a:extLst>
              </a:tr>
              <a:tr h="38167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2.8.3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Przebudowa torowiska tramwajowego w ciągu ul. Małachowskiego od ul. Mościckiego </a:t>
                      </a:r>
                    </a:p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 ul. 3-go Maja.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7 249 943,25 zł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 trakcie </a:t>
                      </a:r>
                    </a:p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realizacji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1425562926"/>
                  </a:ext>
                </a:extLst>
              </a:tr>
              <a:tr h="38167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Modernizacja łuku torowego w ul. Mariacka – ul. Nowopogońska.</a:t>
                      </a: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1 458 900,00 zł</a:t>
                      </a: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Zrealizowane</a:t>
                      </a: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2640272528"/>
                  </a:ext>
                </a:extLst>
              </a:tr>
              <a:tr h="38167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Modernizacja torowiska tramwajowego wzdłuż ul. Staszica w Sosnowcu.</a:t>
                      </a:r>
                    </a:p>
                    <a:p>
                      <a:pPr algn="l" fontAlgn="ctr"/>
                      <a:endParaRPr lang="pl-PL" sz="80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7 778 483,59 zł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r" fontAlgn="ctr"/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Zrealizowane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 fontAlgn="ctr"/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2412304273"/>
                  </a:ext>
                </a:extLst>
              </a:tr>
              <a:tr h="38167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Modernizacja wiaduktu tramwajowego w Sosnowcu w ciągu ul. Narutowicza.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1 689 305,93 zł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Zrealizowane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3907271287"/>
                  </a:ext>
                </a:extLst>
              </a:tr>
              <a:tr h="60522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Zaprojektowanie i wykonanie robót budowlanych dla zadania pn.: Wymiana nawierzchni drogowej ulicy Piłsudskiego na odcinku od skrzyżowania ulic Kilińskiego i Sobieskiego do drogi ekspresowej S86 z wyłączeniem odcinka w rejonie ronda im. Profesora Władysława Bartoszewskiego - Etap I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1 554 720,15 zł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Zrealizowane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3547873028"/>
                  </a:ext>
                </a:extLst>
              </a:tr>
              <a:tr h="5943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Wymiana nawierzchni drogowej ulicy Piłsudskiego na odcinku od skrzyżowania ulic Kilińskiego i Sobieskiego do drogi ekspresowej S86 z wyłączeniem odcinka w rejonie ronda im. Prof. Władysława Bartoszewskiego ETAP II – odcinek od S86 do ronda Kilińskiego/Sobieskiego (Kierunek Centrum).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1 396 796,24 zł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Zrealizowane</a:t>
                      </a: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1878016356"/>
                  </a:ext>
                </a:extLst>
              </a:tr>
              <a:tr h="239909"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b="1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225</a:t>
                      </a:r>
                      <a:r>
                        <a:rPr lang="pl-PL" sz="8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019 111,89 </a:t>
                      </a:r>
                      <a:r>
                        <a:rPr lang="pl-PL" sz="800" b="1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zł</a:t>
                      </a:r>
                      <a:endParaRPr lang="pl-PL" sz="8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225697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526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73331" y="1814968"/>
            <a:ext cx="7589519" cy="3228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</a:pPr>
            <a:r>
              <a:rPr lang="pl-PL" sz="16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</a:pPr>
            <a:r>
              <a:rPr lang="pl-PL" sz="16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DANE ZADANIA: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Formuła zadania: 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Projektuj - Buduj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 realizacji:   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23.04.2020 r. ÷ 23.01.2023 r.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Wartość umowna:			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88 899 150,22 zł netto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Dwutorowa linia tramwajowa o długości ok. 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7100 </a:t>
            </a:r>
            <a:r>
              <a:rPr lang="pl-PL" sz="1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mtp</a:t>
            </a: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Konstrukcja torowiska: torowisko klasyczne, tor na podlewie ciągłym, tor na podlewie punktowym</a:t>
            </a:r>
            <a:br>
              <a:rPr lang="pl-P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6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D58AB87-50FE-4322-AB62-2F48AE83795D}"/>
              </a:ext>
            </a:extLst>
          </p:cNvPr>
          <p:cNvSpPr/>
          <p:nvPr/>
        </p:nvSpPr>
        <p:spPr>
          <a:xfrm>
            <a:off x="463532" y="860025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EA36438-BD7B-4017-90E0-D0329CFC06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40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  <p:sp>
        <p:nvSpPr>
          <p:cNvPr id="22" name="Prostokąt 21"/>
          <p:cNvSpPr/>
          <p:nvPr/>
        </p:nvSpPr>
        <p:spPr>
          <a:xfrm>
            <a:off x="772224" y="806333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57" y="1557362"/>
            <a:ext cx="6866052" cy="485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10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6368143"/>
            <a:ext cx="6400799" cy="48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772401" y="6368143"/>
            <a:ext cx="1371600" cy="489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400800" y="6368143"/>
            <a:ext cx="1371600" cy="489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60407" y="1333333"/>
            <a:ext cx="779931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l-PL" sz="1400" b="1" dirty="0">
                <a:latin typeface="Verdana" panose="020B0604030504040204" pitchFamily="34" charset="0"/>
                <a:ea typeface="Verdana" panose="020B0604030504040204" pitchFamily="34" charset="0"/>
              </a:rPr>
              <a:t>PRZEDMIOT ZAMÓWIENIA:</a:t>
            </a:r>
          </a:p>
          <a:p>
            <a:pPr algn="just"/>
            <a:endParaRPr lang="pl-P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Zaprojektowanie w systemie optymalizacji dokumentacji projektowej pierwotnej wraz z uzyskaniem wszystkich niezbędnych decyzji i pozwoleń oraz budową linii tramwajowej na trasie: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b="0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od dotychczasowej pętli tramwajowej poprzez dwupoziomowe skrzyżowanie z ul. Braci Mieroszewskich (tunel),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b="0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jednopoziomowe skrzyżowanie z al. Wolności oraz z ul. Ks. F. Blachnickiego,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b="0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wzdłuż obustronnej zabudowy ul. Białostockiej,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pl-PL" sz="1400" b="0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zdłuż jednostronnej zabudowy al. I. Paderewskiego i dwustronnej zabudowy przy ul. Marszałka Edwarda Rydza Śmigłego,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do </a:t>
            </a:r>
            <a:r>
              <a:rPr lang="pl-PL" sz="1400" b="0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skrzyżowania ulic: Braci Mieroszewskich – 11-go Listopada (rondo Jana Pawła II), gdzie planowane jest zakończenie trasy pętlą tramwajową.</a:t>
            </a:r>
            <a:endParaRPr lang="pl-P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60407" y="748558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</p:spTree>
    <p:extLst>
      <p:ext uri="{BB962C8B-B14F-4D97-AF65-F5344CB8AC3E}">
        <p14:creationId xmlns:p14="http://schemas.microsoft.com/office/powerpoint/2010/main" val="4133650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8937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71836" y="1374262"/>
            <a:ext cx="77993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sz="1500" b="1" dirty="0">
                <a:latin typeface="Verdana" panose="020B0604030504040204" pitchFamily="34" charset="0"/>
                <a:ea typeface="Verdana" panose="020B0604030504040204" pitchFamily="34" charset="0"/>
              </a:rPr>
              <a:t>AKTUALNIE PROWADZONE SĄ PRACE W ZAKRESIE: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Przebudowy infrastruktury podziemnej (teletechnicznej, energetycznej, oświetlenia ulicznego) – rejon ronda Jana Pawła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Budowy kanalizacji deszczowej i wodociągu w rejonie ronda Jana Pawła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Zbrojenia segmentu klatek schodowych i szybu windowego – Węzeł Przesiadkowy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Montaż fundamentów słupów trakcyjnych – rejon ronda Jana Pawła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Roboty torowe na pętli tramwajowej 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oraz ulic obj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ętych inwestycją</a:t>
            </a:r>
            <a:endParaRPr lang="pl-P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Budowy podstacji trakcyjnej</a:t>
            </a:r>
          </a:p>
          <a:p>
            <a:pPr>
              <a:lnSpc>
                <a:spcPct val="150000"/>
              </a:lnSpc>
            </a:pPr>
            <a:endParaRPr lang="pl-P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187B552-1BE8-486A-BA9F-6BFDB623303E}"/>
              </a:ext>
            </a:extLst>
          </p:cNvPr>
          <p:cNvSpPr/>
          <p:nvPr/>
        </p:nvSpPr>
        <p:spPr>
          <a:xfrm>
            <a:off x="571836" y="748937"/>
            <a:ext cx="7799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„Budowa linii tramwajowej w dzielnicy Zagórze </a:t>
            </a:r>
            <a:b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pętli tramwajowej do ronda Jana Pawła II w Sosnowcu” </a:t>
            </a:r>
          </a:p>
        </p:txBody>
      </p:sp>
    </p:spTree>
    <p:extLst>
      <p:ext uri="{BB962C8B-B14F-4D97-AF65-F5344CB8AC3E}">
        <p14:creationId xmlns:p14="http://schemas.microsoft.com/office/powerpoint/2010/main" val="2254489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7336</TotalTime>
  <Words>1818</Words>
  <Application>Microsoft Office PowerPoint</Application>
  <PresentationFormat>Pokaz na ekranie (4:3)</PresentationFormat>
  <Paragraphs>233</Paragraphs>
  <Slides>42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Verdana</vt:lpstr>
      <vt:lpstr>Motyw pakietu Office</vt:lpstr>
      <vt:lpstr>Tramwaje Śląskie S.A.</vt:lpstr>
      <vt:lpstr>Prezentacja programu PowerPoint</vt:lpstr>
      <vt:lpstr>Prezentacja programu PowerPoint</vt:lpstr>
      <vt:lpstr>Prezentacja programu PowerPoint</vt:lpstr>
      <vt:lpstr>Wykaz zadań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Adrian Radig</dc:creator>
  <cp:lastModifiedBy>Sandra Węgrzyn</cp:lastModifiedBy>
  <cp:revision>415</cp:revision>
  <cp:lastPrinted>2022-04-11T09:41:12Z</cp:lastPrinted>
  <dcterms:created xsi:type="dcterms:W3CDTF">2017-10-16T17:58:31Z</dcterms:created>
  <dcterms:modified xsi:type="dcterms:W3CDTF">2022-04-11T09:41:43Z</dcterms:modified>
</cp:coreProperties>
</file>