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339" r:id="rId3"/>
    <p:sldId id="337" r:id="rId4"/>
    <p:sldId id="299" r:id="rId5"/>
  </p:sldIdLst>
  <p:sldSz cx="12192000" cy="6858000"/>
  <p:notesSz cx="6858000" cy="100123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CBE"/>
    <a:srgbClr val="8EB4E3"/>
    <a:srgbClr val="E6B9B8"/>
    <a:srgbClr val="194B8D"/>
    <a:srgbClr val="A3BF2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47C413E9-9C00-4BA5-A44D-AE6EAAE4E4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50235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A92C2691-0A3C-4275-9DB8-D643A1D214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4" y="2"/>
            <a:ext cx="2971800" cy="50235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D31080C0-4B38-4A9C-A382-4E901B532CE9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48185BBC-2278-4799-8555-28D91CE0D7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0010"/>
            <a:ext cx="2971800" cy="50235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15CA5095-216C-451B-9994-CF54A8D127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4" y="9510010"/>
            <a:ext cx="2971800" cy="50235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74BB484-620B-49AF-B60E-02839F72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11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50235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50235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B35A8C0A-F51C-4775-ABC4-3EC37D6724AF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52538"/>
            <a:ext cx="6007100" cy="3378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818452"/>
            <a:ext cx="5486400" cy="394236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0010"/>
            <a:ext cx="2971800" cy="50235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4" y="9510010"/>
            <a:ext cx="2971800" cy="50235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88F15ED2-E4E0-49B0-AD4E-46EC8D90EE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40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55C9CBF-C61F-47D2-93E5-0F3470A80E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08324" y="1752704"/>
            <a:ext cx="8383675" cy="658608"/>
          </a:xfrm>
          <a:prstGeom prst="rect">
            <a:avLst/>
          </a:prstGeom>
        </p:spPr>
        <p:txBody>
          <a:bodyPr anchor="b"/>
          <a:lstStyle>
            <a:lvl1pPr algn="ctr">
              <a:defRPr sz="4000" b="0">
                <a:latin typeface="Century Gothic" panose="020B0502020202020204" pitchFamily="34" charset="0"/>
              </a:defRPr>
            </a:lvl1pPr>
          </a:lstStyle>
          <a:p>
            <a:r>
              <a:rPr lang="pl-PL" dirty="0"/>
              <a:t>SOSNOWIECKIE WODOCIĄGI S.A.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B65D125B-D446-460E-AC4C-197FCB90A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2735" y="2828315"/>
            <a:ext cx="8249264" cy="53788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="" xmlns:a16="http://schemas.microsoft.com/office/drawing/2014/main" id="{B906C6C7-F010-4B1C-9012-74F38E25065A}"/>
              </a:ext>
            </a:extLst>
          </p:cNvPr>
          <p:cNvSpPr/>
          <p:nvPr userDrawn="1"/>
        </p:nvSpPr>
        <p:spPr>
          <a:xfrm>
            <a:off x="3942735" y="2333981"/>
            <a:ext cx="8249265" cy="318936"/>
          </a:xfrm>
          <a:prstGeom prst="rect">
            <a:avLst/>
          </a:prstGeom>
          <a:solidFill>
            <a:srgbClr val="194B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36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12CF73EC-4A47-4C42-A811-4FEBB7A85FC6}"/>
              </a:ext>
            </a:extLst>
          </p:cNvPr>
          <p:cNvSpPr/>
          <p:nvPr userDrawn="1"/>
        </p:nvSpPr>
        <p:spPr>
          <a:xfrm>
            <a:off x="0" y="200203"/>
            <a:ext cx="6802734" cy="3716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D670DDC-29AB-4F40-BCA7-714D8A5B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0203"/>
            <a:ext cx="10285961" cy="398662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2250A3C-DC47-4150-9575-478A3D7C2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4636"/>
            <a:ext cx="10515600" cy="5046253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E9025157-EDE0-4C98-B23F-CA4AB59F5D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204" y="569205"/>
            <a:ext cx="8260796" cy="206429"/>
          </a:xfrm>
          <a:prstGeom prst="rect">
            <a:avLst/>
          </a:prstGeom>
        </p:spPr>
      </p:pic>
      <p:sp>
        <p:nvSpPr>
          <p:cNvPr id="11" name="Symbol zastępczy numeru slajdu 6">
            <a:extLst>
              <a:ext uri="{FF2B5EF4-FFF2-40B4-BE49-F238E27FC236}">
                <a16:creationId xmlns="" xmlns:a16="http://schemas.microsoft.com/office/drawing/2014/main" id="{74CEFA43-F353-4AAD-B889-36D3BD8E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430" y="514487"/>
            <a:ext cx="390834" cy="295438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A68EDF3-B4B9-47ED-8154-C5A01DC91542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="" xmlns:a16="http://schemas.microsoft.com/office/drawing/2014/main" id="{128A8DF9-932F-4E67-AF3D-6D3CF5F3CE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28" y="181879"/>
            <a:ext cx="1498219" cy="30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5097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8AE2723-3695-45C1-8438-73540F319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49002" y="453280"/>
            <a:ext cx="1635721" cy="3249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94B8D"/>
                </a:solidFill>
              </a:defRPr>
            </a:lvl1pPr>
          </a:lstStyle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F5CD124-1713-424D-9AA1-79076799E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7" y="1413817"/>
            <a:ext cx="5181600" cy="510348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0511CC91-AE58-4910-9C50-DC14AD091234}"/>
              </a:ext>
            </a:extLst>
          </p:cNvPr>
          <p:cNvSpPr/>
          <p:nvPr userDrawn="1"/>
        </p:nvSpPr>
        <p:spPr>
          <a:xfrm>
            <a:off x="0" y="526970"/>
            <a:ext cx="3949002" cy="251282"/>
          </a:xfrm>
          <a:prstGeom prst="rect">
            <a:avLst/>
          </a:prstGeom>
          <a:solidFill>
            <a:srgbClr val="A3B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dtytuł 2">
            <a:extLst>
              <a:ext uri="{FF2B5EF4-FFF2-40B4-BE49-F238E27FC236}">
                <a16:creationId xmlns="" xmlns:a16="http://schemas.microsoft.com/office/drawing/2014/main" id="{5F177937-D229-4A37-9E80-F21D59721EE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0" y="939201"/>
            <a:ext cx="8249264" cy="31366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4875F162-0C10-4996-8494-DC26741190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6120" y="222894"/>
            <a:ext cx="1494163" cy="30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52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C8875CD-FAE3-4F35-85B7-D38211241F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4246" y="3068132"/>
            <a:ext cx="7285055" cy="971306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pl-PL" dirty="0"/>
              <a:t>DZIĘKUJĘ ZA UWAGĘ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E2769C03-1CBD-4C09-B76B-636589B9AB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2233" y="4039438"/>
            <a:ext cx="9649767" cy="32921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7F6C60EC-BD65-494C-966B-A39CD0F83F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36" y="552523"/>
            <a:ext cx="2059696" cy="110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E089F749-773E-4E36-B71B-9442C469B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30710"/>
            <a:ext cx="10515600" cy="5046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0036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194B8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94B8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94B8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94B8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94B8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94B8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D15E8401-CBC4-49D2-96DB-9D2B78338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2735" y="2828315"/>
            <a:ext cx="8249264" cy="877411"/>
          </a:xfrm>
        </p:spPr>
        <p:txBody>
          <a:bodyPr>
            <a:noAutofit/>
          </a:bodyPr>
          <a:lstStyle/>
          <a:p>
            <a:pPr algn="l"/>
            <a:r>
              <a:rPr lang="pl-P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KOMISJA </a:t>
            </a:r>
            <a:r>
              <a:rPr lang="pl-P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RADY </a:t>
            </a:r>
            <a:r>
              <a:rPr lang="pl-P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MIEJSKIEJ</a:t>
            </a:r>
            <a:endParaRPr lang="pl-PL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pl-PL" dirty="0" smtClean="0">
                <a:latin typeface="Calibri" panose="020F0502020204030204" pitchFamily="34" charset="0"/>
              </a:rPr>
              <a:t>22 LUTY</a:t>
            </a:r>
            <a:r>
              <a:rPr lang="pl-P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l-P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2023R.</a:t>
            </a:r>
            <a:endParaRPr lang="pl-PL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="" xmlns:a16="http://schemas.microsoft.com/office/drawing/2014/main" id="{BB7DB59E-52C5-4B4D-8FC5-511074E148C2}"/>
              </a:ext>
            </a:extLst>
          </p:cNvPr>
          <p:cNvSpPr/>
          <p:nvPr/>
        </p:nvSpPr>
        <p:spPr>
          <a:xfrm>
            <a:off x="3962400" y="2359742"/>
            <a:ext cx="8229600" cy="310814"/>
          </a:xfrm>
          <a:prstGeom prst="rect">
            <a:avLst/>
          </a:prstGeom>
          <a:solidFill>
            <a:srgbClr val="19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79A980EB-A045-4D49-ADFB-71C9F4996E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89" y="663967"/>
            <a:ext cx="6126492" cy="126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4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B0BC39F-35A8-4293-8207-B51524D1C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90" y="192182"/>
            <a:ext cx="10285961" cy="398662"/>
          </a:xfrm>
        </p:spPr>
        <p:txBody>
          <a:bodyPr/>
          <a:lstStyle/>
          <a:p>
            <a:r>
              <a:rPr lang="pl-PL" sz="2000" dirty="0" smtClean="0"/>
              <a:t>TARYFY </a:t>
            </a:r>
            <a:endParaRPr lang="pl-PL" sz="2000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F9A56BE0-45CB-4145-9233-2CF5B4A6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>
                <a:solidFill>
                  <a:prstClr val="white"/>
                </a:solidFill>
              </a:rPr>
              <a:pPr/>
              <a:t>2</a:t>
            </a:fld>
            <a:endParaRPr lang="pl-PL" dirty="0">
              <a:solidFill>
                <a:prstClr val="white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82650" y="2338229"/>
          <a:ext cx="10426699" cy="2630805"/>
        </p:xfrm>
        <a:graphic>
          <a:graphicData uri="http://schemas.openxmlformats.org/drawingml/2006/table">
            <a:tbl>
              <a:tblPr/>
              <a:tblGrid>
                <a:gridCol w="1761545"/>
                <a:gridCol w="1317991"/>
                <a:gridCol w="1017007"/>
                <a:gridCol w="1055026"/>
                <a:gridCol w="1055026"/>
                <a:gridCol w="1055026"/>
                <a:gridCol w="1055026"/>
                <a:gridCol w="1055026"/>
                <a:gridCol w="1055026"/>
              </a:tblGrid>
              <a:tr h="3810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Taryfa dla zbiorowego zaopatrzenia w wodę i zbiorowego odprowadzania ścieków Sosnowieckich Wodociągów S.A.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005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zatwierdzona Decyzją nr GL.RZT.70.89.2022 z dnia 02.02.2023r.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00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 obowiazywania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Taryfa nieaktualna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1-12 m-c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13-24 m-c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25-36 m-c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1.03.2022 -17.02.2023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18.02.2023 - 18.02.2024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19.02.2024 - 18.02.2025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19.02.2025 - 18.02.2026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cena wody (zł/m</a:t>
                      </a:r>
                      <a:r>
                        <a:rPr lang="pl-PL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3</a:t>
                      </a:r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5,71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6,17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7,20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7,58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7,85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cena usługi odprowadzania ścieków (zł/m</a:t>
                      </a:r>
                      <a:r>
                        <a:rPr lang="pl-PL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48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B0BC39F-35A8-4293-8207-B51524D1C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90" y="192182"/>
            <a:ext cx="10285961" cy="398662"/>
          </a:xfrm>
        </p:spPr>
        <p:txBody>
          <a:bodyPr/>
          <a:lstStyle/>
          <a:p>
            <a:r>
              <a:rPr lang="pl-PL" sz="2000" dirty="0" smtClean="0"/>
              <a:t>TARYFY W MIASTACH</a:t>
            </a:r>
            <a:endParaRPr lang="pl-PL" sz="2000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F9A56BE0-45CB-4145-9233-2CF5B4A6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>
                <a:solidFill>
                  <a:prstClr val="white"/>
                </a:solidFill>
              </a:rPr>
              <a:pPr/>
              <a:t>3</a:t>
            </a:fld>
            <a:endParaRPr lang="pl-PL" dirty="0">
              <a:solidFill>
                <a:prstClr val="white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305948" y="1126130"/>
          <a:ext cx="7580103" cy="5055004"/>
        </p:xfrm>
        <a:graphic>
          <a:graphicData uri="http://schemas.openxmlformats.org/drawingml/2006/table">
            <a:tbl>
              <a:tblPr/>
              <a:tblGrid>
                <a:gridCol w="1448642"/>
                <a:gridCol w="539029"/>
                <a:gridCol w="932072"/>
                <a:gridCol w="932072"/>
                <a:gridCol w="932072"/>
                <a:gridCol w="932072"/>
                <a:gridCol w="932072"/>
                <a:gridCol w="932072"/>
              </a:tblGrid>
              <a:tr h="156655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782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TARYFY NETTO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655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0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miasto 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2020/2021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2021/2022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2022/2023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2023/2024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2024/2025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2025/2026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Sosnowiec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woda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5,56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5,71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7,20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7,58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7,85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ścieki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6,49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6,57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6,72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8,29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8,77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9,06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11,91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15,49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16,35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16,91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Jaworzno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woda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ścieki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15,72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15,72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15,72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Dąbrowa Górnicza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woda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7,01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6,98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6,98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ścieki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9,84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16,85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16,61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16,61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Czeladź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woda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6,06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6,12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6,31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ścieki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8,92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9,27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14,98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15,39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15,84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Będzin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woda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6,65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6,80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6,87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ścieki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7,97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8,16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8,16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14,62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14,96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Mysłowice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woda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7,98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8,77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8,77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8,77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84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ścieki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10,37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12,03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84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18,35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20,80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20,80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20,80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84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2" marR="8422" marT="8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82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18898AD-212F-474B-B88A-30265B9F7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43" y="3058300"/>
            <a:ext cx="7285055" cy="971306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61615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</TotalTime>
  <Words>197</Words>
  <Application>Microsoft Office PowerPoint</Application>
  <PresentationFormat>Panoramiczny</PresentationFormat>
  <Paragraphs>206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Times New Roman CE</vt:lpstr>
      <vt:lpstr>Motyw pakietu Office</vt:lpstr>
      <vt:lpstr>Prezentacja programu PowerPoint</vt:lpstr>
      <vt:lpstr>TARYFY </vt:lpstr>
      <vt:lpstr>TARYFY W MIASTACH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SOSNOWIECKIE WODOCIĄGI S.A.</dc:title>
  <dc:creator>Michma</dc:creator>
  <cp:lastModifiedBy>Agnieszka Pękala</cp:lastModifiedBy>
  <cp:revision>185</cp:revision>
  <cp:lastPrinted>2017-09-15T10:26:48Z</cp:lastPrinted>
  <dcterms:created xsi:type="dcterms:W3CDTF">2017-08-31T12:39:50Z</dcterms:created>
  <dcterms:modified xsi:type="dcterms:W3CDTF">2023-02-22T06:12:06Z</dcterms:modified>
</cp:coreProperties>
</file>