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92" r:id="rId1"/>
  </p:sldMasterIdLst>
  <p:sldIdLst>
    <p:sldId id="256" r:id="rId2"/>
    <p:sldId id="257" r:id="rId3"/>
    <p:sldId id="261" r:id="rId4"/>
    <p:sldId id="258" r:id="rId5"/>
    <p:sldId id="260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A6C2E-75EB-40C6-8CDB-7BDC4A059EBD}" v="5" dt="2022-08-18T12:20:48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17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7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550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95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102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832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47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0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0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0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5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2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25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7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9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04CFC-D332-4FA1-ADAF-5A5CD3EE0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7592" y="1336972"/>
            <a:ext cx="7766936" cy="2884651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 z realizacji „Programu Ochrony Środowiska na lata 2021-2024 z perspektywą na lata 2025-2028 dla Gminy Sosnowiec” za lata 2022-2023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1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C809D9-88AB-41BC-AC3F-45491E190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Cel i zakres opracowania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A92A3A-384B-41DA-B302-E4BC99977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727"/>
            <a:ext cx="8596668" cy="573578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x-none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Zgodnie z art. 18 ust. 2 ustawy z dnia 27 kwietnia 2001 roku Prawo Ochrony Środowiska 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Prezydent Miasta Sosnowca 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co 2 lata przedstawia Radzie Mi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asta 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Raport z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 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realizacji Programu Ochrony Środowiska.</a:t>
            </a:r>
            <a:endParaRPr lang="pl-PL" sz="2000" kern="100" dirty="0">
              <a:effectLst/>
              <a:latin typeface="Open Sans" panose="020B060603050402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x-none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Przygotowanie niniejszego 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R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aportu ma na celu zebranie w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jednym dokumencie danych, które będą stanowiły podstawę do oceny stanu realizacji celów wynikających z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x-none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Programu</a:t>
            </a:r>
            <a:r>
              <a:rPr lang="x-none" sz="2000" i="1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pl-PL" sz="2000" kern="100" dirty="0">
                <a:effectLst/>
                <a:latin typeface="Open Sans" panose="020B0606030504020204" pitchFamily="34" charset="0"/>
                <a:ea typeface="TimesNewRomanPSMT"/>
                <a:cs typeface="Times New Roman" panose="02020603050405020304" pitchFamily="18" charset="0"/>
              </a:rPr>
              <a:t>Ochrony Środowiska.</a:t>
            </a:r>
            <a:endParaRPr lang="pl-PL" sz="20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99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D08476-FFEF-4B24-ADD8-321DFB0D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opracowania: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C7ACCF-E3A1-4584-B8AC-0F95035C1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9204"/>
            <a:ext cx="8596668" cy="515021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"/>
            </a:pPr>
            <a:r>
              <a:rPr lang="pl-PL" sz="2200" kern="100" dirty="0"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Wykaz wykonanych w sensie ilościowym i jakościowym zadań wyznaczonych w Programie,</a:t>
            </a:r>
            <a:endParaRPr lang="pl-PL" sz="22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"/>
            </a:pPr>
            <a:r>
              <a:rPr lang="pl-PL" sz="2200" kern="100" dirty="0"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Wykaz niezrealizowanych zadań ujętych w Programie z podaniem powodów (przyczyn) odstąpienia od ich wykonania,</a:t>
            </a:r>
            <a:endParaRPr lang="pl-PL" sz="22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pl-PL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analiza wydatków poniesionych na realizację zadań w wyznaczonym okresie sprawozdawczym,</a:t>
            </a:r>
          </a:p>
          <a:p>
            <a:pPr marL="342900" lvl="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pl-PL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podsumowanie i wnioski. 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pl-PL" sz="2200" kern="100" dirty="0"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endParaRPr lang="pl-PL" sz="22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/>
            <a:endParaRPr lang="pl-PL" dirty="0">
              <a:solidFill>
                <a:schemeClr val="tx1"/>
              </a:solidFill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91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36FB57-8FC4-4450-A214-A96362D6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206"/>
            <a:ext cx="8596668" cy="1320800"/>
          </a:xfrm>
        </p:spPr>
        <p:txBody>
          <a:bodyPr/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Źródła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C0FC0-456A-4871-8076-6E531B025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9625"/>
            <a:ext cx="8596668" cy="5803611"/>
          </a:xfrm>
        </p:spPr>
        <p:txBody>
          <a:bodyPr numCol="2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tym celu pozyskano dane z: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Miejski Zakład Usług Komunalnych w Sosnowcu,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Miejski Zakład Zasobów Lokalowych w Sosnowcu,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Miejskie Przedsiębiorstwo Gospodarki Odpadami Sp. z o.o.,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Nadleśnictwo Siewierz,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Nadleśnictwo Chrzanów,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Przedsiębiorstwo Komunikacji Miejskiej Sp. z o. o w Sosnowcu,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Regionalna Dyrekcja Ochrony Środowiska w Katowicach,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Sosnowieckie Wodociągi S.A.,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Spółka Restrukturyzacji Kopalń S.A.,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Tauron Ciepło Sp. z o.o.,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Tramwaje Śląskie S.A.,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Zarząd Zlewni w Katowicach,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Maczki-Bór S.A. (CTL </a:t>
            </a:r>
            <a:r>
              <a:rPr lang="pl-PL" sz="1800" kern="100" dirty="0" err="1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Logistic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),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kern="100" dirty="0"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Urząd Miejski </a:t>
            </a:r>
            <a:r>
              <a:rPr lang="pl-PL" kern="100">
                <a:latin typeface="Open Sans" panose="020B0606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 Sosnowcu.</a:t>
            </a: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pl-PL" sz="1800" kern="100" dirty="0">
              <a:effectLst/>
              <a:latin typeface="Tahoma" panose="020B0604030504040204" pitchFamily="34" charset="0"/>
              <a:ea typeface="Lucida Sans Unicode" panose="020B0602030504020204" pitchFamily="34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306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88A324-85C7-47DC-9962-B8FC62DA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realizacji POŚ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8C6453-EA17-42A7-A55A-C978D4E90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99291"/>
            <a:ext cx="8596668" cy="207737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 </a:t>
            </a:r>
            <a:r>
              <a:rPr lang="pl-PL" sz="1800" kern="100" dirty="0"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W okresie od 01.01.2022 do 31.12.2023 w ramach Programu Ochrony Środowiska na lata 2021-2024 z perspektywą na lata 2025-2028 dla Gminy Sosnowiec wyznaczone zostały 142 zadania. Z tych 142 zadań, podjęto się realizacji 128 zadań, z czego 10 zadań zostało zrealizowanych częściowo, a 21 jest w trakcie realizacji. Daje to stopień realizacji na poziomie 90,14%.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kern="100" dirty="0"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Dodatkowo Gmina w latach 2022-2023 realizowała liczne zadania dodatkowe, które nie zostały ujęte w Programie Ochrony Środowiska, było to łącznie 116 zadań.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18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9C7CF-23FB-4AA9-8464-56AE9305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82" y="0"/>
            <a:ext cx="9096981" cy="1320800"/>
          </a:xfrm>
        </p:spPr>
        <p:txBody>
          <a:bodyPr>
            <a:normAutofit/>
          </a:bodyPr>
          <a:lstStyle/>
          <a:p>
            <a:pPr algn="ctr"/>
            <a:b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Analiza finansowa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4AD43D-A1F8-47B7-90E5-0E2209A73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068"/>
            <a:ext cx="8596668" cy="453629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Z analizy zadań środowiskowych wyznaczonych do realizacji na lata 2022-2023 na terenie Gminy Sosnowiec, zawartych w powyższych tabelach, wynika, że łączne koszty na ochronę środowiska wyniosły 499 846 360,47 zł. W roku 2022 była to kwota 209 946 016,49 zł, natomiast w roku 2023 - 289 900 343,98 zł.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Dodatkowo wykonano liczne zadania nieuwzględnione w programie ochrony środowiska o łącznej sumie 72 073 974 zł. Całkowite koszty poniesione na ochronę środowiska w latach 2022-2023 na terenie Miasta Sosnowca wynosiły więc 571 920 334,47 zł. </a:t>
            </a:r>
          </a:p>
        </p:txBody>
      </p:sp>
    </p:spTree>
    <p:extLst>
      <p:ext uri="{BB962C8B-B14F-4D97-AF65-F5344CB8AC3E}">
        <p14:creationId xmlns:p14="http://schemas.microsoft.com/office/powerpoint/2010/main" val="236237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9C7CF-23FB-4AA9-8464-56AE9305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6368" y="816638"/>
            <a:ext cx="11582729" cy="47157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Analiza wydatków poniesionych na ochronę środowiska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4AD43D-A1F8-47B7-90E5-0E2209A73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endParaRPr lang="pl-PL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pl-PL" dirty="0"/>
          </a:p>
          <a:p>
            <a:pPr>
              <a:buAutoNum type="arabicPeriod" startAt="2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19F8641-D537-817D-7DAF-9D215CB49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151" y="1360489"/>
            <a:ext cx="5762667" cy="494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9C7CF-23FB-4AA9-8464-56AE9305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3014"/>
            <a:ext cx="8596668" cy="698331"/>
          </a:xfrm>
        </p:spPr>
        <p:txBody>
          <a:bodyPr>
            <a:noAutofit/>
          </a:bodyPr>
          <a:lstStyle/>
          <a:p>
            <a:pPr algn="ctr"/>
            <a:r>
              <a:rPr lang="pl-PL" sz="3000" dirty="0">
                <a:latin typeface="Calibri" panose="020F0502020204030204" pitchFamily="34" charset="0"/>
                <a:cs typeface="Calibri" panose="020F0502020204030204" pitchFamily="34" charset="0"/>
              </a:rPr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4AD43D-A1F8-47B7-90E5-0E2209A73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51345"/>
            <a:ext cx="8706363" cy="572654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W oparciu o dokonaną analizę zgromadzonych informacji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, </a:t>
            </a: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można wysunąć następujące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 wnioski</a:t>
            </a: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: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Największy postęp można zaobserwować w przypadku realizacji 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działań</a:t>
            </a: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 w zakresie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 jakości powietrza, gospodarki wodno-ściekowej, zasobów przyrodniczych i gospodarki odpadami;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Zadania, mające na celu poprawę stanu środowiska na terenie miasta były wykonywane głównie przez jednostki budżetowe;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Nie zostały zrealizowane wszystkie zadania wyznaczone w Programie Ochrony Środowiska, tym samym nie zostały osiągnięte wszystkie cele środowiskowe;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Zostały zrealizowane liczne zadania dodatkowe, które nie były ujęte w Programie Ochrony Środowiska, a najwięcej z nich zrealizowano w zakresie ochrony klimatu i jakości powietrza – 68 zadań oraz zakresu ochrony przyrody – 24 zadania;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W 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kolejnych latach należy </a:t>
            </a:r>
            <a:r>
              <a:rPr lang="x-none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podjąć się realizacji zadań</a:t>
            </a:r>
            <a:r>
              <a:rPr lang="pl-PL" sz="1800" kern="100" dirty="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, których nie udało się zrealizować w latach 2022–2023, należy jednak zweryfikować te zadania i przeprowadzić szczegółową analizę potrzeb i stanu środowiska, ponieważ część tych zadań mogła się zdezaktualizować. </a:t>
            </a:r>
            <a:endParaRPr lang="pl-PL" sz="1800" kern="1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800" kern="100">
                <a:effectLst/>
                <a:latin typeface="Open Sans" panose="020B0606030504020204" pitchFamily="34" charset="0"/>
                <a:ea typeface="Lucida Sans Unicode" panose="020B0602030504020204" pitchFamily="34" charset="0"/>
              </a:rPr>
              <a:t> </a:t>
            </a:r>
            <a:endParaRPr lang="pl-PL" sz="1800" kern="10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pl-PL" sz="2800" kern="100" dirty="0">
              <a:latin typeface="Times New Roman" panose="02020603050405020304" pitchFamily="18" charset="0"/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pl-PL" dirty="0"/>
          </a:p>
          <a:p>
            <a:pPr>
              <a:buAutoNum type="arabicPeriod" startAt="2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38955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507</TotalTime>
  <Words>587</Words>
  <Application>Microsoft Office PowerPoint</Application>
  <PresentationFormat>Panoramiczny</PresentationFormat>
  <Paragraphs>43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7" baseType="lpstr">
      <vt:lpstr>Arial</vt:lpstr>
      <vt:lpstr>Calibri</vt:lpstr>
      <vt:lpstr>Open Sans</vt:lpstr>
      <vt:lpstr>Symbol</vt:lpstr>
      <vt:lpstr>Tahoma</vt:lpstr>
      <vt:lpstr>Times New Roman</vt:lpstr>
      <vt:lpstr>Trebuchet MS</vt:lpstr>
      <vt:lpstr>Wingdings 3</vt:lpstr>
      <vt:lpstr>Faseta</vt:lpstr>
      <vt:lpstr>Raport z realizacji „Programu Ochrony Środowiska na lata 2021-2024 z perspektywą na lata 2025-2028 dla Gminy Sosnowiec” za lata 2022-2023</vt:lpstr>
      <vt:lpstr>Cel i zakres opracowania</vt:lpstr>
      <vt:lpstr>Zakres opracowania:</vt:lpstr>
      <vt:lpstr>Źródła danych</vt:lpstr>
      <vt:lpstr>Zakres realizacji POŚ</vt:lpstr>
      <vt:lpstr> Analiza finansowa</vt:lpstr>
      <vt:lpstr>Analiza wydatków poniesionych na ochronę środowiska</vt:lpstr>
      <vt:lpstr>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Ochrony Środowiska dla Gminy Złotniki Kujawskie na lata 2019 – 2022 z perspektywą na lata 2023 - 2026</dc:title>
  <dc:creator>Bartek</dc:creator>
  <cp:lastModifiedBy>um um</cp:lastModifiedBy>
  <cp:revision>58</cp:revision>
  <cp:lastPrinted>2023-11-29T05:22:48Z</cp:lastPrinted>
  <dcterms:created xsi:type="dcterms:W3CDTF">2019-12-03T20:07:19Z</dcterms:created>
  <dcterms:modified xsi:type="dcterms:W3CDTF">2024-11-20T13:29:55Z</dcterms:modified>
</cp:coreProperties>
</file>