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65" r:id="rId3"/>
    <p:sldId id="266" r:id="rId4"/>
    <p:sldId id="267" r:id="rId5"/>
    <p:sldId id="270" r:id="rId6"/>
    <p:sldId id="261" r:id="rId7"/>
    <p:sldId id="268" r:id="rId8"/>
    <p:sldId id="263" r:id="rId9"/>
    <p:sldId id="264" r:id="rId10"/>
    <p:sldId id="269" r:id="rId11"/>
    <p:sldId id="271" r:id="rId12"/>
    <p:sldId id="272" r:id="rId13"/>
    <p:sldId id="273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201AA-407C-4E4D-AF5D-6A243F0925B5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1FAB5-31D6-436D-8117-835EF496DD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71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1FAB5-31D6-436D-8117-835EF496DD6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0817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1FAB5-31D6-436D-8117-835EF496DD64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5758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F21C2E-86FC-4706-BA43-07FED7FA9611}" type="slidenum">
              <a:t>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00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25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39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752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64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9285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595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9512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087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56" y="-8467"/>
            <a:ext cx="12192061" cy="6866467"/>
            <a:chOff x="-56" y="-8467"/>
            <a:chExt cx="12192061" cy="6866467"/>
          </a:xfrm>
        </p:grpSpPr>
        <p:cxnSp>
          <p:nvCxnSpPr>
            <p:cNvPr id="3" name="Straight Connector 31"/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flat">
              <a:solidFill>
                <a:srgbClr val="BFBFBF"/>
              </a:solidFill>
              <a:prstDash val="solid"/>
              <a:miter/>
            </a:ln>
          </p:spPr>
        </p:cxnSp>
        <p:cxnSp>
          <p:nvCxnSpPr>
            <p:cNvPr id="4" name="Straight Connector 20"/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flat">
              <a:solidFill>
                <a:srgbClr val="D9D9D9"/>
              </a:solidFill>
              <a:prstDash val="solid"/>
              <a:miter/>
            </a:ln>
          </p:spPr>
        </p:cxnSp>
        <p:sp>
          <p:nvSpPr>
            <p:cNvPr id="5" name="Rectangle 23"/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+- f4 0 f2"/>
                <a:gd name="f9" fmla="+- f3 0 f2"/>
                <a:gd name="f10" fmla="*/ f9 1 3007349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Rectangle 25"/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+- f4 0 f2"/>
                <a:gd name="f9" fmla="+- f3 0 f2"/>
                <a:gd name="f10" fmla="*/ f9 1 2573311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Isosceles Triangle 26"/>
            <p:cNvSpPr/>
            <p:nvPr/>
          </p:nvSpPr>
          <p:spPr>
            <a:xfrm>
              <a:off x="8932334" y="3047996"/>
              <a:ext cx="3259671" cy="38100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+- f4 0 f2"/>
                <a:gd name="f9" fmla="+- f3 0 f2"/>
                <a:gd name="f10" fmla="*/ f9 1 2858013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+- f4 0 f2"/>
                <a:gd name="f9" fmla="+- f3 0 f2"/>
                <a:gd name="f10" fmla="*/ f9 1 1290094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+- f4 0 f2"/>
                <a:gd name="f9" fmla="+- f3 0 f2"/>
                <a:gd name="f10" fmla="*/ f9 1 1249825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Isosceles Triangle 30"/>
            <p:cNvSpPr/>
            <p:nvPr/>
          </p:nvSpPr>
          <p:spPr>
            <a:xfrm>
              <a:off x="10371664" y="3589870"/>
              <a:ext cx="1817159" cy="32681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Isosceles Triangle 18"/>
            <p:cNvSpPr/>
            <p:nvPr/>
          </p:nvSpPr>
          <p:spPr>
            <a:xfrm rot="10799991">
              <a:off x="-56" y="0"/>
              <a:ext cx="842592" cy="56661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" name="Title 1"/>
          <p:cNvSpPr txBox="1">
            <a:spLocks noGrp="1"/>
          </p:cNvSpPr>
          <p:nvPr>
            <p:ph type="title"/>
          </p:nvPr>
        </p:nvSpPr>
        <p:spPr>
          <a:xfrm>
            <a:off x="-136108" y="2325785"/>
            <a:ext cx="10675373" cy="1894764"/>
          </a:xfrm>
        </p:spPr>
        <p:txBody>
          <a:bodyPr anchor="b" anchorCtr="1">
            <a:noAutofit/>
          </a:bodyPr>
          <a:lstStyle>
            <a:lvl1pPr algn="ctr">
              <a:lnSpc>
                <a:spcPct val="150000"/>
              </a:lnSpc>
              <a:defRPr sz="4400" spc="300"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KONCEPCJA ZAGOSPODAROWANIA </a:t>
            </a:r>
            <a:br>
              <a:rPr lang="pl-PL"/>
            </a:br>
            <a:r>
              <a:rPr lang="pl-PL"/>
              <a:t>TERENÓW ZIELONYCH </a:t>
            </a:r>
            <a:br>
              <a:rPr lang="pl-PL"/>
            </a:br>
            <a:r>
              <a:rPr lang="pl-PL"/>
              <a:t>W MIEŚCIE SOSNOWIEC</a:t>
            </a:r>
            <a:endParaRPr lang="en-US"/>
          </a:p>
        </p:txBody>
      </p:sp>
      <p:sp>
        <p:nvSpPr>
          <p:cNvPr id="14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421300" y="6223918"/>
            <a:ext cx="1373373" cy="365129"/>
          </a:xfrm>
        </p:spPr>
        <p:txBody>
          <a:bodyPr/>
          <a:lstStyle>
            <a:lvl1pPr>
              <a:defRPr lang="pl-PL" sz="12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14 lipca 2020 roku</a:t>
            </a:r>
          </a:p>
        </p:txBody>
      </p:sp>
    </p:spTree>
    <p:extLst>
      <p:ext uri="{BB962C8B-B14F-4D97-AF65-F5344CB8AC3E}">
        <p14:creationId xmlns:p14="http://schemas.microsoft.com/office/powerpoint/2010/main" val="2965304566"/>
      </p:ext>
    </p:extLst>
  </p:cSld>
  <p:clrMapOvr>
    <a:masterClrMapping/>
  </p:clrMapOvr>
  <p:transition>
    <p:fade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1632915"/>
      </p:ext>
    </p:extLst>
  </p:cSld>
  <p:clrMapOvr>
    <a:masterClrMapping/>
  </p:clrMapOvr>
  <p:transition>
    <p:fade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3343672"/>
      </p:ext>
    </p:extLst>
  </p:cSld>
  <p:clrMapOvr>
    <a:masterClrMapping/>
  </p:clrMapOvr>
  <p:transition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55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4002232"/>
      </p:ext>
    </p:extLst>
  </p:cSld>
  <p:clrMapOvr>
    <a:masterClrMapping/>
  </p:clrMapOvr>
  <p:transition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9765817"/>
      </p:ext>
    </p:extLst>
  </p:cSld>
  <p:clrMapOvr>
    <a:masterClrMapping/>
  </p:clrMapOvr>
  <p:transition>
    <p:fade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9925070"/>
      </p:ext>
    </p:extLst>
  </p:cSld>
  <p:clrMapOvr>
    <a:masterClrMapping/>
  </p:clrMapOvr>
  <p:transition>
    <p:fade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350289"/>
      </p:ext>
    </p:extLst>
  </p:cSld>
  <p:clrMapOvr>
    <a:masterClrMapping/>
  </p:clrMapOvr>
  <p:transition>
    <p:fade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5113301"/>
      </p:ext>
    </p:extLst>
  </p:cSld>
  <p:clrMapOvr>
    <a:masterClrMapping/>
  </p:clrMapOvr>
  <p:transition>
    <p:fade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209705"/>
      </p:ext>
    </p:extLst>
  </p:cSld>
  <p:clrMapOvr>
    <a:masterClrMapping/>
  </p:clrMapOvr>
  <p:transition>
    <p:fade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1254309"/>
      </p:ext>
    </p:extLst>
  </p:cSld>
  <p:clrMapOvr>
    <a:masterClrMapping/>
  </p:clrMapOvr>
  <p:transition>
    <p:fade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5860474"/>
      </p:ext>
    </p:extLst>
  </p:cSld>
  <p:clrMapOvr>
    <a:masterClrMapping/>
  </p:clrMapOvr>
  <p:transition>
    <p:fade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6706007"/>
      </p:ext>
    </p:extLst>
  </p:cSld>
  <p:clrMapOvr>
    <a:masterClrMapping/>
  </p:clrMapOvr>
  <p:transition>
    <p:fade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1674811"/>
      </p:ext>
    </p:extLst>
  </p:cSld>
  <p:clrMapOvr>
    <a:masterClrMapping/>
  </p:clrMapOvr>
  <p:transition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203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0668457"/>
      </p:ext>
    </p:extLst>
  </p:cSld>
  <p:clrMapOvr>
    <a:masterClrMapping/>
  </p:clrMapOvr>
  <p:transition>
    <p:fade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2774429"/>
      </p:ext>
    </p:extLst>
  </p:cSld>
  <p:clrMapOvr>
    <a:masterClrMapping/>
  </p:clrMapOvr>
  <p:transition>
    <p:fade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758522"/>
      </p:ext>
    </p:extLst>
  </p:cSld>
  <p:clrMapOvr>
    <a:masterClrMapping/>
  </p:clrMapOvr>
  <p:transition>
    <p:fade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221068"/>
      </p:ext>
    </p:extLst>
  </p:cSld>
  <p:clrMapOvr>
    <a:masterClrMapping/>
  </p:clrMapOvr>
  <p:transition>
    <p:fade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596667" cy="659181"/>
          </a:xfrm>
        </p:spPr>
        <p:txBody>
          <a:bodyPr/>
          <a:lstStyle>
            <a:lvl1pPr>
              <a:defRPr>
                <a:solidFill>
                  <a:srgbClr val="548235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pl-PL"/>
              <a:t>ZREALIZOWANE PRACE NA TERENIE MIASTA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  <a:lvl4pPr marL="285750" lvl="0" indent="-285750">
              <a:buFont typeface="Wingdings" pitchFamily="2"/>
              <a:buChar char="Ø"/>
              <a:defRPr sz="1800"/>
            </a:lvl4pPr>
            <a:lvl5pPr marL="285750" lvl="0" indent="-285750">
              <a:buFont typeface="Wingdings" pitchFamily="2"/>
              <a:buChar char="Ø"/>
              <a:defRPr sz="1800"/>
            </a:lvl5pPr>
            <a:lvl6pPr marL="285750" marR="0" lvl="0" indent="-285750" defTabSz="45720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itchFamily="2"/>
              <a:buChar char="Ø"/>
              <a:tabLst/>
              <a:defRPr lang="pl-PL" b="0" i="0" u="none" strike="noStrike" cap="none" spc="0" baseline="0">
                <a:solidFill>
                  <a:srgbClr val="404040"/>
                </a:solidFill>
                <a:uFillTx/>
                <a:latin typeface="Calibri"/>
              </a:defRPr>
            </a:lvl6pPr>
          </a:lstStyle>
          <a:p>
            <a:pPr lvl="0"/>
            <a:r>
              <a:rPr lang="pl-PL"/>
              <a:t>Skwer przy ulicy Lisiej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pl-PL" sz="1400">
                <a:solidFill>
                  <a:srgbClr val="548235"/>
                </a:solidFill>
              </a:defRPr>
            </a:lvl1pPr>
          </a:lstStyle>
          <a:p>
            <a:pPr lvl="0"/>
            <a:r>
              <a:rPr lang="pl-PL"/>
              <a:t>Str. 1</a:t>
            </a:r>
          </a:p>
        </p:txBody>
      </p:sp>
      <p:sp>
        <p:nvSpPr>
          <p:cNvPr id="5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</a:lstStyle>
          <a:p>
            <a:pPr lvl="0"/>
            <a:r>
              <a:rPr lang="pl-PL"/>
              <a:t>Skwer przy ulicy Grota-Roweckiego i Orla</a:t>
            </a:r>
          </a:p>
          <a:p>
            <a:pPr lvl="0"/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Łąka kwietna na ulicy ……..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  <p:sp>
        <p:nvSpPr>
          <p:cNvPr id="7" name="Content Placeholder 2"/>
          <p:cNvSpPr txBox="1">
            <a:spLocks noGrp="1"/>
          </p:cNvSpPr>
          <p:nvPr>
            <p:ph idx="4294967295"/>
          </p:nvPr>
        </p:nvSpPr>
        <p:spPr>
          <a:xfrm>
            <a:off x="677323" y="3425397"/>
            <a:ext cx="8596667" cy="301258"/>
          </a:xfrm>
        </p:spPr>
        <p:txBody>
          <a:bodyPr/>
          <a:lstStyle>
            <a:lvl1pPr marL="285750" indent="-285750">
              <a:buFont typeface="Wingdings" pitchFamily="2"/>
              <a:buChar char="Ø"/>
              <a:defRPr/>
            </a:lvl1pPr>
            <a:lvl2pPr marL="285750" lvl="0">
              <a:buFont typeface="Wingdings" pitchFamily="2"/>
              <a:buChar char="Ø"/>
              <a:defRPr sz="1800"/>
            </a:lvl2pPr>
            <a:lvl3pPr marL="285750" lvl="0" indent="-285750">
              <a:buFont typeface="Wingdings" pitchFamily="2"/>
              <a:buChar char="Ø"/>
              <a:defRPr sz="1800"/>
            </a:lvl3pPr>
          </a:lstStyle>
          <a:p>
            <a:pPr lvl="0"/>
            <a:r>
              <a:rPr lang="pl-PL"/>
              <a:t>Nasadzenia rabatowe</a:t>
            </a:r>
          </a:p>
          <a:p>
            <a:pPr lvl="0"/>
            <a:endParaRPr lang="pl-PL"/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983851"/>
      </p:ext>
    </p:extLst>
  </p:cSld>
  <p:clrMapOvr>
    <a:masterClrMapping/>
  </p:clrMapOvr>
  <p:transition>
    <p:fade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176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147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586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471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2373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8409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11B0E-6E1B-4523-9627-1B76569568ED}" type="datetimeFigureOut">
              <a:rPr lang="pl-PL" smtClean="0"/>
              <a:t>07.07.2020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26A4F42-E1ED-4C57-9CAC-B5170DAC5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309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63600" y="800100"/>
            <a:ext cx="9144000" cy="4940299"/>
          </a:xfrm>
        </p:spPr>
        <p:txBody>
          <a:bodyPr>
            <a:noAutofit/>
          </a:bodyPr>
          <a:lstStyle/>
          <a:p>
            <a:pPr algn="l"/>
            <a:r>
              <a:rPr lang="pl-PL" sz="5000" b="1" dirty="0" smtClean="0">
                <a:solidFill>
                  <a:schemeClr val="accent2">
                    <a:lumMod val="75000"/>
                  </a:schemeClr>
                </a:solidFill>
              </a:rPr>
              <a:t>ZESTAWIENIE KONCEPCJI ZAGOSPODAROWANIA TERENÓW ZIELONYCH REALIZOWANYCH W 2020 </a:t>
            </a:r>
            <a:br>
              <a:rPr lang="pl-PL" sz="5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5000" b="1" dirty="0" smtClean="0">
                <a:solidFill>
                  <a:schemeClr val="accent2">
                    <a:lumMod val="75000"/>
                  </a:schemeClr>
                </a:solidFill>
              </a:rPr>
              <a:t>I PLANOWANYCH DO REALIZACJI</a:t>
            </a:r>
            <a:endParaRPr lang="pl-PL" sz="5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239347" y="180501"/>
            <a:ext cx="171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dirty="0">
                <a:solidFill>
                  <a:srgbClr val="385723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ZAŁĄCZNIK NR </a:t>
            </a:r>
            <a:r>
              <a:rPr lang="pl-PL" dirty="0" smtClean="0">
                <a:solidFill>
                  <a:srgbClr val="385723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2</a:t>
            </a:r>
            <a:endParaRPr lang="pl-PL" dirty="0">
              <a:solidFill>
                <a:srgbClr val="385723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17501"/>
            <a:ext cx="10515600" cy="95316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Rewitalizacja </a:t>
            </a:r>
            <a:r>
              <a:rPr lang="pl-PL" sz="2800" b="1" dirty="0">
                <a:solidFill>
                  <a:schemeClr val="tx1"/>
                </a:solidFill>
              </a:rPr>
              <a:t>skweru u zbiegu ulic: Staropogońskiej, Małobądzkiej i Gospodarczej (BO 20/II/7)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70660"/>
            <a:ext cx="10431483" cy="519364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sz="7200" dirty="0"/>
              <a:t>Przedmiotem zamówienia jest zaprojektowanie i wykonanie obiektu o charakterze rekreacyjno – sportowym </a:t>
            </a:r>
            <a:r>
              <a:rPr lang="pl-PL" sz="7200" dirty="0" smtClean="0"/>
              <a:t>w </a:t>
            </a:r>
            <a:r>
              <a:rPr lang="pl-PL" sz="7200" dirty="0"/>
              <a:t>formie placu zabaw wraz z siłownia plenerową na terenie gminnym przy </a:t>
            </a:r>
            <a:r>
              <a:rPr lang="pl-PL" sz="7200" dirty="0" smtClean="0"/>
              <a:t/>
            </a:r>
            <a:br>
              <a:rPr lang="pl-PL" sz="7200" dirty="0" smtClean="0"/>
            </a:br>
            <a:r>
              <a:rPr lang="pl-PL" sz="7200" dirty="0" smtClean="0"/>
              <a:t>ul</a:t>
            </a:r>
            <a:r>
              <a:rPr lang="pl-PL" sz="7200" dirty="0"/>
              <a:t>. Gospodarczej. Celem inwestycji </a:t>
            </a:r>
            <a:r>
              <a:rPr lang="pl-PL" sz="7200" dirty="0" smtClean="0"/>
              <a:t>jest </a:t>
            </a:r>
            <a:r>
              <a:rPr lang="pl-PL" sz="7200" dirty="0"/>
              <a:t>zrewitalizowanie fragmentu zieleni osiedlowej znajdującej się w pobliżu bloków mieszkalnych na ul. Gospodarczej </a:t>
            </a:r>
            <a:r>
              <a:rPr lang="pl-PL" sz="7200" dirty="0" smtClean="0"/>
              <a:t>i </a:t>
            </a:r>
            <a:r>
              <a:rPr lang="pl-PL" sz="7200" dirty="0"/>
              <a:t>Małobądzkiej.  W ramach zamówienia przewiduje się wykonanie częściowego demontażu alejek, usunięcie </a:t>
            </a:r>
            <a:r>
              <a:rPr lang="pl-PL" sz="7200" dirty="0" smtClean="0"/>
              <a:t>murków </a:t>
            </a:r>
            <a:r>
              <a:rPr lang="pl-PL" sz="7200" dirty="0"/>
              <a:t>oraz </a:t>
            </a:r>
            <a:r>
              <a:rPr lang="pl-PL" sz="7200" dirty="0" smtClean="0"/>
              <a:t>demontaż </a:t>
            </a:r>
            <a:br>
              <a:rPr lang="pl-PL" sz="7200" dirty="0" smtClean="0"/>
            </a:br>
            <a:r>
              <a:rPr lang="pl-PL" sz="7200" dirty="0" smtClean="0"/>
              <a:t>i </a:t>
            </a:r>
            <a:r>
              <a:rPr lang="pl-PL" sz="7200" dirty="0"/>
              <a:t>utylizację istniejącego placu zabaw. Projekt zakłada wytyczenie nowych ciągów </a:t>
            </a:r>
            <a:r>
              <a:rPr lang="pl-PL" sz="7200" dirty="0" smtClean="0"/>
              <a:t>pieszych </a:t>
            </a:r>
            <a:r>
              <a:rPr lang="pl-PL" sz="7200" dirty="0"/>
              <a:t>zachowujących najbardziej uczęszczane kierunki, z nawiązaniem do istniejących </a:t>
            </a:r>
            <a:r>
              <a:rPr lang="pl-PL" sz="7200" dirty="0" smtClean="0"/>
              <a:t>chodników.</a:t>
            </a:r>
            <a:br>
              <a:rPr lang="pl-PL" sz="7200" dirty="0" smtClean="0"/>
            </a:br>
            <a:r>
              <a:rPr lang="pl-PL" sz="7200" dirty="0" smtClean="0"/>
              <a:t>W </a:t>
            </a:r>
            <a:r>
              <a:rPr lang="pl-PL" sz="7200" dirty="0"/>
              <a:t>ramach inwestycji przewiduje się także budowę dwóch kluczowych elementów, z podziałem </a:t>
            </a:r>
            <a:r>
              <a:rPr lang="pl-PL" sz="7200" dirty="0" smtClean="0"/>
              <a:t/>
            </a:r>
            <a:br>
              <a:rPr lang="pl-PL" sz="7200" dirty="0" smtClean="0"/>
            </a:br>
            <a:r>
              <a:rPr lang="pl-PL" sz="7200" dirty="0" smtClean="0"/>
              <a:t>na </a:t>
            </a:r>
            <a:r>
              <a:rPr lang="pl-PL" sz="7200" dirty="0"/>
              <a:t>następujące funkcje: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7200" dirty="0"/>
              <a:t>- siłownia plenerowa i gry na wolnym powietrzu,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7200" dirty="0"/>
              <a:t>- strefa placu zabaw z linarium.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7200" dirty="0"/>
              <a:t>Całość zostanie uzupełniona nasadzeniami z traw ozdobnych. Tak zaprojektowany i wykonany obiekt wyposażony </a:t>
            </a:r>
            <a:r>
              <a:rPr lang="pl-PL" sz="7200" dirty="0" smtClean="0"/>
              <a:t>w </a:t>
            </a:r>
            <a:r>
              <a:rPr lang="pl-PL" sz="7200" dirty="0"/>
              <a:t>urządzenia zabawowe zróżnicowane pod względem funkcji i poziomu aktywności, zapewni możliwość aktywnego wypoczynku dzieciom i młodzieży w różnym wieku </a:t>
            </a:r>
            <a:r>
              <a:rPr lang="pl-PL" sz="7200" dirty="0" smtClean="0"/>
              <a:t/>
            </a:r>
            <a:br>
              <a:rPr lang="pl-PL" sz="7200" dirty="0" smtClean="0"/>
            </a:br>
            <a:r>
              <a:rPr lang="pl-PL" sz="7200" dirty="0" smtClean="0"/>
              <a:t>oraz </a:t>
            </a:r>
            <a:r>
              <a:rPr lang="pl-PL" sz="7200" dirty="0"/>
              <a:t>ich opiekunom. </a:t>
            </a:r>
            <a:r>
              <a:rPr lang="pl-PL" sz="7200" dirty="0" smtClean="0"/>
              <a:t> </a:t>
            </a:r>
            <a:endParaRPr lang="pl-PL" sz="7200" dirty="0"/>
          </a:p>
          <a:p>
            <a:pPr marL="0" indent="0">
              <a:buNone/>
            </a:pPr>
            <a:r>
              <a:rPr lang="pl-PL" sz="7200" dirty="0"/>
              <a:t>Planowany termin realizacji: do </a:t>
            </a:r>
            <a:r>
              <a:rPr lang="pl-PL" sz="7200" dirty="0" smtClean="0"/>
              <a:t>30.11.2020 r</a:t>
            </a:r>
            <a:r>
              <a:rPr lang="pl-PL" sz="7200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90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800" y="296882"/>
            <a:ext cx="11315700" cy="1100117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Rewitalizacja skweru u zbiegu ulic: </a:t>
            </a:r>
            <a:r>
              <a:rPr lang="pl-PL" sz="2800" b="1" dirty="0" smtClean="0">
                <a:solidFill>
                  <a:schemeClr val="tx1"/>
                </a:solidFill>
              </a:rPr>
              <a:t>Staropogońskiej, Małobądzkiej i </a:t>
            </a:r>
            <a:r>
              <a:rPr lang="pl-PL" sz="2800" b="1" dirty="0">
                <a:solidFill>
                  <a:schemeClr val="tx1"/>
                </a:solidFill>
              </a:rPr>
              <a:t>Gospodarczej (BO 20/II/7</a:t>
            </a:r>
            <a:r>
              <a:rPr lang="pl-PL" sz="2800" b="1" dirty="0" smtClean="0">
                <a:solidFill>
                  <a:schemeClr val="tx1"/>
                </a:solidFill>
              </a:rPr>
              <a:t>)- koncepcja zagospodarowania</a:t>
            </a:r>
            <a:endParaRPr lang="pl-PL" sz="2800" dirty="0">
              <a:solidFill>
                <a:schemeClr val="tx1"/>
              </a:solidFill>
            </a:endParaRPr>
          </a:p>
        </p:txBody>
      </p:sp>
      <p:graphicFrame>
        <p:nvGraphicFramePr>
          <p:cNvPr id="10" name="Obi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636349"/>
              </p:ext>
            </p:extLst>
          </p:nvPr>
        </p:nvGraphicFramePr>
        <p:xfrm>
          <a:off x="1932750" y="1190625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Acrobat Document" r:id="rId3" imgW="8019769" imgH="5667167" progId="AcroExch.Document.DC">
                  <p:embed/>
                </p:oleObj>
              </mc:Choice>
              <mc:Fallback>
                <p:oleObj name="Acrobat Document" r:id="rId3" imgW="8019769" imgH="566716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2750" y="1190625"/>
                        <a:ext cx="802005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064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10909300" cy="964911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Zielone płuca osiedla. Strefa rekreacji aleja róż (BO </a:t>
            </a:r>
            <a:r>
              <a:rPr lang="pl-PL" sz="2800" b="1" dirty="0" smtClean="0">
                <a:solidFill>
                  <a:schemeClr val="tx1"/>
                </a:solidFill>
              </a:rPr>
              <a:t>20/XIII/4) przy ul</a:t>
            </a:r>
            <a:r>
              <a:rPr lang="pl-PL" sz="2800" b="1" dirty="0">
                <a:solidFill>
                  <a:schemeClr val="tx1"/>
                </a:solidFill>
              </a:rPr>
              <a:t>. </a:t>
            </a:r>
            <a:r>
              <a:rPr lang="pl-PL" sz="2800" b="1" dirty="0" smtClean="0">
                <a:solidFill>
                  <a:schemeClr val="tx1"/>
                </a:solidFill>
              </a:rPr>
              <a:t>Wagowej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7100" y="1463964"/>
            <a:ext cx="10515600" cy="476379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900" dirty="0" smtClean="0"/>
              <a:t>Zakres zadania obejmuje </a:t>
            </a:r>
            <a:r>
              <a:rPr lang="pl-PL" sz="1900" dirty="0"/>
              <a:t>zaprojektowanie i wykonanie skweru o charakterze </a:t>
            </a:r>
            <a:r>
              <a:rPr lang="pl-PL" sz="1900" dirty="0" smtClean="0"/>
              <a:t>wypoczynkowym</a:t>
            </a:r>
            <a:r>
              <a:rPr lang="pl-PL" sz="1900" dirty="0"/>
              <a:t>, składającego się z alejek oraz licznych rabat i klombów roślinnych, zlokalizowanych na terenie zielonym pomiędzy budynkami osiedla mieszkaniowego przy </a:t>
            </a:r>
            <a:r>
              <a:rPr lang="pl-PL" sz="1900" dirty="0" smtClean="0"/>
              <a:t>ul</a:t>
            </a:r>
            <a:r>
              <a:rPr lang="pl-PL" sz="1900" dirty="0"/>
              <a:t>. Wagowej w Sosnowcu. Inwestycja przewiduje stworzenie miejsca wypoczynku dla mieszkańców w formie enklawy zieleni </a:t>
            </a:r>
            <a:r>
              <a:rPr lang="pl-PL" sz="1900" dirty="0" smtClean="0"/>
              <a:t/>
            </a:r>
            <a:br>
              <a:rPr lang="pl-PL" sz="1900" dirty="0" smtClean="0"/>
            </a:br>
            <a:r>
              <a:rPr lang="pl-PL" sz="1900" dirty="0" smtClean="0"/>
              <a:t>o </a:t>
            </a:r>
            <a:r>
              <a:rPr lang="pl-PL" sz="1900" dirty="0"/>
              <a:t>charakterze ogrodowym składającej się z układu alejek oraz rozmaitych rabat i klombów zróżnicowanych pod względem kolorystycznym. Całość założenia zostanie uzupełniona ławkami </a:t>
            </a:r>
            <a:r>
              <a:rPr lang="pl-PL" sz="1900" dirty="0" smtClean="0"/>
              <a:t/>
            </a:r>
            <a:br>
              <a:rPr lang="pl-PL" sz="1900" dirty="0" smtClean="0"/>
            </a:br>
            <a:r>
              <a:rPr lang="pl-PL" sz="1900" dirty="0" smtClean="0"/>
              <a:t>z </a:t>
            </a:r>
            <a:r>
              <a:rPr lang="pl-PL" sz="1900" dirty="0"/>
              <a:t>panelami solarnymi umożliwiającymi ładowanie telefonu oraz korzystanie z Internetu, jak również trejażami i siedziskami zainstalowanymi pod koronami drzew. Tak zaprojektowany i wykonany obiekt zgodnie z założeniami pomysłodawcy przedsięwzięcia ma stanowić „zielone płuca osiedla” </a:t>
            </a:r>
            <a:r>
              <a:rPr lang="pl-PL" sz="1900" dirty="0" smtClean="0"/>
              <a:t/>
            </a:r>
            <a:br>
              <a:rPr lang="pl-PL" sz="1900" dirty="0" smtClean="0"/>
            </a:br>
            <a:r>
              <a:rPr lang="pl-PL" sz="1900" dirty="0" smtClean="0"/>
              <a:t>o </a:t>
            </a:r>
            <a:r>
              <a:rPr lang="pl-PL" sz="1900" dirty="0"/>
              <a:t>charakterze parkowym, dając mieszkańcom </a:t>
            </a:r>
            <a:r>
              <a:rPr lang="pl-PL" sz="1900" dirty="0" smtClean="0"/>
              <a:t>tej </a:t>
            </a:r>
            <a:r>
              <a:rPr lang="pl-PL" sz="1900" dirty="0"/>
              <a:t>części sosnowca możliwość odpoczynku w dobrze skomponowanej i zagospodarowanej przestrzeni.</a:t>
            </a:r>
          </a:p>
          <a:p>
            <a:pPr marL="0" indent="0" algn="just">
              <a:lnSpc>
                <a:spcPct val="115000"/>
              </a:lnSpc>
              <a:spcAft>
                <a:spcPts val="200"/>
              </a:spcAft>
              <a:buNone/>
            </a:pPr>
            <a:r>
              <a:rPr lang="pl-PL" dirty="0"/>
              <a:t>Planowany termin realizacji: do końca 2020 r.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451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06878"/>
            <a:ext cx="10515600" cy="926276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Zielone płuca osiedla. Strefa rekreacji aleja róż (BO 20/XIII/4) </a:t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>przy ul. </a:t>
            </a:r>
            <a:r>
              <a:rPr lang="pl-PL" sz="2800" b="1" dirty="0" smtClean="0">
                <a:solidFill>
                  <a:schemeClr val="tx1"/>
                </a:solidFill>
              </a:rPr>
              <a:t>Wagowej- koncepcja zagospodarowania część 1</a:t>
            </a:r>
            <a:endParaRPr lang="pl-PL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738331"/>
              </p:ext>
            </p:extLst>
          </p:nvPr>
        </p:nvGraphicFramePr>
        <p:xfrm>
          <a:off x="1956502" y="990127"/>
          <a:ext cx="8303779" cy="5867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Acrobat Document" r:id="rId3" imgW="8019769" imgH="5667167" progId="AcroExch.Document.DC">
                  <p:embed/>
                </p:oleObj>
              </mc:Choice>
              <mc:Fallback>
                <p:oleObj name="Acrobat Document" r:id="rId3" imgW="8019769" imgH="566716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502" y="990127"/>
                        <a:ext cx="8303779" cy="5867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808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975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Zagospodarowanie </a:t>
            </a:r>
            <a:r>
              <a:rPr lang="pl-PL" sz="2800" b="1" dirty="0">
                <a:solidFill>
                  <a:schemeClr val="tx1"/>
                </a:solidFill>
              </a:rPr>
              <a:t>terenu przy ul. Warszawskiej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13164"/>
            <a:ext cx="10515600" cy="472817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sz="7200" dirty="0" smtClean="0"/>
              <a:t>Realizacja zadania obejmuje zaprojektowanie </a:t>
            </a:r>
            <a:r>
              <a:rPr lang="pl-PL" sz="7200" dirty="0"/>
              <a:t>i wykonanie nowego zagospodarowania na części terenu osiedla </a:t>
            </a:r>
            <a:r>
              <a:rPr lang="pl-PL" sz="7200" dirty="0" smtClean="0"/>
              <a:t>mieszkaniowego </a:t>
            </a:r>
            <a:r>
              <a:rPr lang="pl-PL" sz="7200" dirty="0"/>
              <a:t>u zbiegu ulic Warszawskiej, Piłsudskiego i 3 Maja. Inwestycja będzie obejmowała </a:t>
            </a:r>
            <a:r>
              <a:rPr lang="pl-PL" sz="7200" dirty="0" smtClean="0"/>
              <a:t>zagospodarowanie </a:t>
            </a:r>
            <a:r>
              <a:rPr lang="pl-PL" sz="7200" dirty="0"/>
              <a:t>części północnej zlokalizowanej pomiędzy budynkami Warszawska 7a i </a:t>
            </a:r>
            <a:r>
              <a:rPr lang="pl-PL" sz="7200" dirty="0" smtClean="0"/>
              <a:t>Warszawska </a:t>
            </a:r>
            <a:r>
              <a:rPr lang="pl-PL" sz="7200" dirty="0"/>
              <a:t>9a </a:t>
            </a:r>
            <a:r>
              <a:rPr lang="pl-PL" sz="7200" dirty="0" smtClean="0"/>
              <a:t>oraz </a:t>
            </a:r>
            <a:r>
              <a:rPr lang="pl-PL" sz="7200" dirty="0"/>
              <a:t>zagospodarowanie części południowej pomiędzy budynkami Piłsudskiego 3 </a:t>
            </a:r>
            <a:r>
              <a:rPr lang="pl-PL" sz="7200" dirty="0" smtClean="0"/>
              <a:t/>
            </a:r>
            <a:br>
              <a:rPr lang="pl-PL" sz="7200" dirty="0" smtClean="0"/>
            </a:br>
            <a:r>
              <a:rPr lang="pl-PL" sz="7200" dirty="0" smtClean="0"/>
              <a:t>i </a:t>
            </a:r>
            <a:r>
              <a:rPr lang="pl-PL" sz="7200" dirty="0"/>
              <a:t>Piłsudskiego 5.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7200" dirty="0" smtClean="0"/>
              <a:t>W </a:t>
            </a:r>
            <a:r>
              <a:rPr lang="pl-PL" sz="7200" dirty="0"/>
              <a:t>części północnej przewiduje się wykonanie nasadzeń roślin ozdobnych w postaci drzew, </a:t>
            </a:r>
            <a:r>
              <a:rPr lang="pl-PL" sz="7200" dirty="0" smtClean="0"/>
              <a:t>krzewów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7200" dirty="0" smtClean="0"/>
              <a:t>i </a:t>
            </a:r>
            <a:r>
              <a:rPr lang="pl-PL" sz="7200" dirty="0"/>
              <a:t>bylin </a:t>
            </a:r>
            <a:r>
              <a:rPr lang="pl-PL" sz="7200" dirty="0" smtClean="0"/>
              <a:t>w </a:t>
            </a:r>
            <a:r>
              <a:rPr lang="pl-PL" sz="7200" dirty="0"/>
              <a:t>rejonie obecnych klombów z murków oraz w rejonie wysepek zieleni przy budynku </a:t>
            </a:r>
            <a:r>
              <a:rPr lang="pl-PL" sz="7200" dirty="0" smtClean="0"/>
              <a:t>Warszawska 7a</a:t>
            </a:r>
            <a:r>
              <a:rPr lang="pl-PL" sz="7200" dirty="0"/>
              <a:t>, </a:t>
            </a:r>
            <a:r>
              <a:rPr lang="pl-PL" sz="7200" dirty="0" smtClean="0"/>
              <a:t>a </a:t>
            </a:r>
            <a:r>
              <a:rPr lang="pl-PL" sz="7200" dirty="0"/>
              <a:t>także wykonania nasadzeń żywopłotowych </a:t>
            </a:r>
            <a:r>
              <a:rPr lang="pl-PL" sz="7200" dirty="0" smtClean="0"/>
              <a:t>i </a:t>
            </a:r>
            <a:r>
              <a:rPr lang="pl-PL" sz="7200" dirty="0"/>
              <a:t>zamontowanie ścieżki sprawnościowo- edukacyjnej z gier </a:t>
            </a:r>
            <a:r>
              <a:rPr lang="pl-PL" sz="7200" dirty="0" smtClean="0"/>
              <a:t>termoplastycznych przy </a:t>
            </a:r>
            <a:r>
              <a:rPr lang="pl-PL" sz="7200" dirty="0"/>
              <a:t>budynku Warszawska 9a.  </a:t>
            </a:r>
            <a:endParaRPr lang="pl-PL" sz="7200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7200" dirty="0" smtClean="0"/>
              <a:t>Druga </a:t>
            </a:r>
            <a:r>
              <a:rPr lang="pl-PL" sz="7200" dirty="0"/>
              <a:t>część inwestycji obejmuje stworzenie miejsca wypoczynku dla mieszkańców w formie enklawy zieleni </a:t>
            </a:r>
            <a:r>
              <a:rPr lang="pl-PL" sz="7200" dirty="0" smtClean="0"/>
              <a:t>składającej </a:t>
            </a:r>
            <a:r>
              <a:rPr lang="pl-PL" sz="7200" dirty="0"/>
              <a:t>się z nowych nasadzeń, elementów małej architektury i nowego układu alejek w części południowej </a:t>
            </a:r>
            <a:r>
              <a:rPr lang="pl-PL" sz="7200" dirty="0" smtClean="0"/>
              <a:t>pomiędzy </a:t>
            </a:r>
            <a:r>
              <a:rPr lang="pl-PL" sz="7200" dirty="0"/>
              <a:t>budynkami mieszkalnymi </a:t>
            </a:r>
            <a:r>
              <a:rPr lang="pl-PL" sz="7200" dirty="0" smtClean="0"/>
              <a:t>przy </a:t>
            </a:r>
            <a:r>
              <a:rPr lang="pl-PL" sz="7200" dirty="0"/>
              <a:t>ul. Piłsudskiego 3 i 5</a:t>
            </a:r>
            <a:r>
              <a:rPr lang="pl-PL" sz="7200" dirty="0" smtClean="0"/>
              <a:t>. Dopełnieniem </a:t>
            </a:r>
            <a:r>
              <a:rPr lang="pl-PL" sz="7200" dirty="0"/>
              <a:t>nowego zagospodarowania terenu będzie </a:t>
            </a:r>
            <a:r>
              <a:rPr lang="pl-PL" sz="7200" dirty="0" smtClean="0"/>
              <a:t>montaż </a:t>
            </a:r>
            <a:r>
              <a:rPr lang="pl-PL" sz="7200" dirty="0"/>
              <a:t>siedzisk </a:t>
            </a:r>
            <a:r>
              <a:rPr lang="pl-PL" sz="7200" dirty="0" smtClean="0"/>
              <a:t>na </a:t>
            </a:r>
            <a:r>
              <a:rPr lang="pl-PL" sz="7200" dirty="0"/>
              <a:t>murkach w części północnej oraz montaż dwustronnych ławek z oparciem </a:t>
            </a:r>
            <a:r>
              <a:rPr lang="pl-PL" sz="7200" dirty="0" smtClean="0"/>
              <a:t>i </a:t>
            </a:r>
            <a:r>
              <a:rPr lang="pl-PL" sz="7200" dirty="0"/>
              <a:t>koszy </a:t>
            </a:r>
            <a:r>
              <a:rPr lang="pl-PL" sz="7200" dirty="0" smtClean="0"/>
              <a:t>w </a:t>
            </a:r>
            <a:r>
              <a:rPr lang="pl-PL" sz="7200" dirty="0"/>
              <a:t>części południowej</a:t>
            </a:r>
            <a:r>
              <a:rPr lang="pl-PL" sz="7200" dirty="0" smtClean="0"/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7200" dirty="0"/>
              <a:t>Planowany termin realizacji: do końca 2020 r.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l-PL" sz="72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614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8600" cy="650875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Zagospodarowanie terenu przy ul. </a:t>
            </a:r>
            <a:r>
              <a:rPr lang="pl-PL" sz="2800" b="1" dirty="0" smtClean="0">
                <a:solidFill>
                  <a:schemeClr val="tx1"/>
                </a:solidFill>
              </a:rPr>
              <a:t>Warszawskiej- koncepcja zagospodarowania zakresu objętego realizacją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4497"/>
            <a:ext cx="5705502" cy="434610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981" y="1314497"/>
            <a:ext cx="6058019" cy="4359275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03761" y="5673772"/>
            <a:ext cx="10224655" cy="1143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600" b="1" dirty="0" smtClean="0">
                <a:solidFill>
                  <a:schemeClr val="tx1"/>
                </a:solidFill>
              </a:rPr>
              <a:t>LEGENDA:</a:t>
            </a:r>
          </a:p>
          <a:p>
            <a:r>
              <a:rPr lang="pl-PL" sz="1600" dirty="0" smtClean="0">
                <a:solidFill>
                  <a:schemeClr val="tx1"/>
                </a:solidFill>
              </a:rPr>
              <a:t>1. Nasadzenia na istniejących murkach			4. </a:t>
            </a:r>
            <a:r>
              <a:rPr lang="pl-PL" sz="1600" dirty="0">
                <a:solidFill>
                  <a:schemeClr val="tx1"/>
                </a:solidFill>
              </a:rPr>
              <a:t>Ścieżka sprawnościowo- edukacyjna </a:t>
            </a:r>
            <a:r>
              <a:rPr lang="pl-PL" sz="1600" dirty="0" smtClean="0">
                <a:solidFill>
                  <a:schemeClr val="tx1"/>
                </a:solidFill>
              </a:rPr>
              <a:t>- </a:t>
            </a:r>
            <a:r>
              <a:rPr lang="pl-PL" sz="1600" dirty="0">
                <a:solidFill>
                  <a:schemeClr val="tx1"/>
                </a:solidFill>
              </a:rPr>
              <a:t>g</a:t>
            </a:r>
            <a:r>
              <a:rPr lang="pl-PL" sz="1600" dirty="0" smtClean="0">
                <a:solidFill>
                  <a:schemeClr val="tx1"/>
                </a:solidFill>
              </a:rPr>
              <a:t>ry </a:t>
            </a:r>
            <a:r>
              <a:rPr lang="pl-PL" sz="1600" dirty="0">
                <a:solidFill>
                  <a:schemeClr val="tx1"/>
                </a:solidFill>
              </a:rPr>
              <a:t>terenowe </a:t>
            </a:r>
            <a:endParaRPr lang="pl-PL" sz="1600" dirty="0" smtClean="0">
              <a:solidFill>
                <a:schemeClr val="tx1"/>
              </a:solidFill>
            </a:endParaRPr>
          </a:p>
          <a:p>
            <a:r>
              <a:rPr lang="pl-PL" sz="1600" dirty="0" smtClean="0">
                <a:solidFill>
                  <a:schemeClr val="tx1"/>
                </a:solidFill>
              </a:rPr>
              <a:t>2. Nasadzenia w obrębie starej fontanny		5. Skwerek pomiędzy budynkami przy </a:t>
            </a:r>
            <a:r>
              <a:rPr lang="pl-PL" sz="1600" dirty="0">
                <a:solidFill>
                  <a:schemeClr val="tx1"/>
                </a:solidFill>
              </a:rPr>
              <a:t>ul. Piłsudskiego 3 i </a:t>
            </a:r>
            <a:r>
              <a:rPr lang="pl-PL" sz="1600" dirty="0" smtClean="0">
                <a:solidFill>
                  <a:schemeClr val="tx1"/>
                </a:solidFill>
              </a:rPr>
              <a:t>5</a:t>
            </a:r>
          </a:p>
          <a:p>
            <a:r>
              <a:rPr lang="pl-PL" sz="1600" dirty="0" smtClean="0">
                <a:solidFill>
                  <a:schemeClr val="tx1"/>
                </a:solidFill>
              </a:rPr>
              <a:t>3.Nasadzenia przy budynku Warszawska 7a</a:t>
            </a:r>
          </a:p>
          <a:p>
            <a:pPr marL="514350" indent="-514350" algn="ctr">
              <a:buAutoNum type="arabicPeriod"/>
            </a:pPr>
            <a:endParaRPr lang="pl-PL" sz="1800" dirty="0" smtClean="0">
              <a:solidFill>
                <a:schemeClr val="tx1"/>
              </a:solidFill>
            </a:endParaRPr>
          </a:p>
          <a:p>
            <a:pPr marL="514350" indent="-514350" algn="ctr">
              <a:buAutoNum type="arabicPeriod"/>
            </a:pP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03201"/>
            <a:ext cx="12192000" cy="1269999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Zagospodarowanie terenu przy ul. Warszawskiej- koncepcja zagospodarowania zakresu </a:t>
            </a:r>
            <a:r>
              <a:rPr lang="pl-PL" sz="2800" b="1" dirty="0" smtClean="0">
                <a:solidFill>
                  <a:schemeClr val="tx1"/>
                </a:solidFill>
              </a:rPr>
              <a:t>planowanego do realizacji w następnym etapie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" y="1589087"/>
            <a:ext cx="7416305" cy="4885053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 flipH="1">
            <a:off x="7588332" y="1473200"/>
            <a:ext cx="4603668" cy="5000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 dirty="0" smtClean="0"/>
          </a:p>
          <a:p>
            <a:endParaRPr lang="pl-PL" sz="1800" dirty="0"/>
          </a:p>
          <a:p>
            <a:r>
              <a:rPr lang="pl-PL" sz="1800" dirty="0" smtClean="0"/>
              <a:t>Zakres II etapu:</a:t>
            </a:r>
          </a:p>
          <a:p>
            <a:r>
              <a:rPr lang="pl-PL" sz="1800" dirty="0" smtClean="0"/>
              <a:t>- wykonanie placu zabaw,</a:t>
            </a:r>
          </a:p>
          <a:p>
            <a:r>
              <a:rPr lang="pl-PL" sz="1800" dirty="0" smtClean="0"/>
              <a:t>- remont boiska do koszykówki wraz z </a:t>
            </a:r>
            <a:br>
              <a:rPr lang="pl-PL" sz="1800" dirty="0" smtClean="0"/>
            </a:br>
            <a:r>
              <a:rPr lang="pl-PL" sz="1800" dirty="0" smtClean="0"/>
              <a:t>  </a:t>
            </a:r>
            <a:r>
              <a:rPr lang="pl-PL" sz="1800" dirty="0"/>
              <a:t>w</a:t>
            </a:r>
            <a:r>
              <a:rPr lang="pl-PL" sz="1800" dirty="0" smtClean="0"/>
              <a:t>ykonaniem ogrodzenia z piłkochwytu,</a:t>
            </a:r>
          </a:p>
          <a:p>
            <a:r>
              <a:rPr lang="pl-PL" sz="1800" dirty="0" smtClean="0"/>
              <a:t>- nasadzenia wokół boiska i placu </a:t>
            </a:r>
            <a:br>
              <a:rPr lang="pl-PL" sz="1800" dirty="0" smtClean="0"/>
            </a:br>
            <a:r>
              <a:rPr lang="pl-PL" sz="1800" dirty="0" smtClean="0"/>
              <a:t>  zabaw, </a:t>
            </a:r>
          </a:p>
          <a:p>
            <a:r>
              <a:rPr lang="pl-PL" sz="1800" dirty="0" smtClean="0"/>
              <a:t>- wykonanie skwerku (alejki i nasadzenia) </a:t>
            </a:r>
            <a:br>
              <a:rPr lang="pl-PL" sz="1800" dirty="0" smtClean="0"/>
            </a:br>
            <a:r>
              <a:rPr lang="pl-PL" sz="1800" dirty="0" smtClean="0"/>
              <a:t>  w miejscu starego placu zabaw.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99578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54000"/>
            <a:ext cx="10121900" cy="660399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Rewitalizacja </a:t>
            </a:r>
            <a:r>
              <a:rPr lang="pl-PL" sz="2800" b="1" dirty="0">
                <a:solidFill>
                  <a:schemeClr val="tx1"/>
                </a:solidFill>
              </a:rPr>
              <a:t>Parku przy </a:t>
            </a:r>
            <a:r>
              <a:rPr lang="pl-PL" sz="2800" b="1" dirty="0" smtClean="0">
                <a:solidFill>
                  <a:schemeClr val="tx1"/>
                </a:solidFill>
              </a:rPr>
              <a:t>ul</a:t>
            </a:r>
            <a:r>
              <a:rPr lang="pl-PL" sz="2800" b="1" dirty="0">
                <a:solidFill>
                  <a:schemeClr val="tx1"/>
                </a:solidFill>
              </a:rPr>
              <a:t>. Baczyńskiego</a:t>
            </a:r>
            <a:r>
              <a:rPr lang="pl-PL" sz="2800" dirty="0">
                <a:solidFill>
                  <a:schemeClr val="tx1"/>
                </a:solidFill>
              </a:rPr>
              <a:t/>
            </a:r>
            <a:br>
              <a:rPr lang="pl-PL" sz="2800" dirty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88" y="914398"/>
            <a:ext cx="5657850" cy="5419725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6946900" y="914398"/>
            <a:ext cx="4559300" cy="541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dirty="0" smtClean="0"/>
          </a:p>
          <a:p>
            <a:r>
              <a:rPr lang="pl-PL" sz="1800" dirty="0" smtClean="0"/>
              <a:t>Zadanie przewiduje wykonanie remontu alejek, montaż elementu małej architektury oraz nasadzenia </a:t>
            </a:r>
          </a:p>
          <a:p>
            <a:endParaRPr lang="pl-PL" sz="1800" dirty="0"/>
          </a:p>
          <a:p>
            <a:endParaRPr lang="pl-PL" sz="1800" dirty="0" smtClean="0"/>
          </a:p>
          <a:p>
            <a:r>
              <a:rPr lang="pl-PL" sz="1800" dirty="0" smtClean="0"/>
              <a:t>Koncepcja zagospodarowania na etapie opracowywania.</a:t>
            </a:r>
          </a:p>
          <a:p>
            <a:endParaRPr lang="pl-PL" sz="1800" dirty="0" smtClean="0"/>
          </a:p>
          <a:p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78565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297137"/>
            <a:ext cx="11404600" cy="909363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Zagospodarowanie </a:t>
            </a:r>
            <a:r>
              <a:rPr lang="pl-PL" sz="2800" b="1" dirty="0">
                <a:solidFill>
                  <a:schemeClr val="tx1"/>
                </a:solidFill>
              </a:rPr>
              <a:t>terenu przy ul. S. Grota </a:t>
            </a:r>
            <a:r>
              <a:rPr lang="pl-PL" sz="2800" b="1" dirty="0" smtClean="0">
                <a:solidFill>
                  <a:schemeClr val="tx1"/>
                </a:solidFill>
              </a:rPr>
              <a:t>Roweckiego </a:t>
            </a:r>
            <a:br>
              <a:rPr lang="pl-PL" sz="2800" b="1" dirty="0" smtClean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przy placu Zillingera</a:t>
            </a:r>
            <a:r>
              <a:rPr lang="pl-PL" sz="2800" dirty="0">
                <a:solidFill>
                  <a:schemeClr val="tx1"/>
                </a:solidFill>
              </a:rPr>
              <a:t/>
            </a:r>
            <a:br>
              <a:rPr lang="pl-PL" sz="2800" dirty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609571" y="1206500"/>
            <a:ext cx="4953000" cy="2424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200"/>
              </a:spcAft>
            </a:pPr>
            <a:endParaRPr lang="pl-PL" dirty="0"/>
          </a:p>
          <a:p>
            <a:pPr algn="just">
              <a:lnSpc>
                <a:spcPct val="115000"/>
              </a:lnSpc>
              <a:spcAft>
                <a:spcPts val="200"/>
              </a:spcAft>
            </a:pPr>
            <a:r>
              <a:rPr lang="pl-PL" dirty="0" smtClean="0"/>
              <a:t>Zadanie przewiduje </a:t>
            </a:r>
            <a:r>
              <a:rPr lang="pl-PL" dirty="0"/>
              <a:t>wykonanie </a:t>
            </a:r>
            <a:r>
              <a:rPr lang="pl-PL" dirty="0" smtClean="0"/>
              <a:t>nasadzeń oraz wykonanie dodatkowej alejki.</a:t>
            </a:r>
          </a:p>
          <a:p>
            <a:pPr>
              <a:lnSpc>
                <a:spcPct val="115000"/>
              </a:lnSpc>
              <a:spcAft>
                <a:spcPts val="200"/>
              </a:spcAft>
            </a:pPr>
            <a:endParaRPr lang="pl-PL" dirty="0" smtClean="0"/>
          </a:p>
          <a:p>
            <a:pPr>
              <a:lnSpc>
                <a:spcPct val="115000"/>
              </a:lnSpc>
              <a:spcAft>
                <a:spcPts val="200"/>
              </a:spcAft>
            </a:pPr>
            <a:r>
              <a:rPr lang="pl-PL" dirty="0" smtClean="0"/>
              <a:t>Koncepcja zagospodarowania na etapie opracowywania.</a:t>
            </a:r>
          </a:p>
          <a:p>
            <a:pPr algn="just">
              <a:lnSpc>
                <a:spcPct val="115000"/>
              </a:lnSpc>
              <a:spcAft>
                <a:spcPts val="20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6609571" cy="51181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21" y="3213593"/>
            <a:ext cx="5530679" cy="31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/>
          <p:cNvSpPr txBox="1"/>
          <p:nvPr/>
        </p:nvSpPr>
        <p:spPr>
          <a:xfrm>
            <a:off x="829561" y="339461"/>
            <a:ext cx="9851004" cy="50783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0" i="0" u="none" strike="noStrike" kern="1200" cap="none" spc="0" baseline="0">
                <a:solidFill>
                  <a:srgbClr val="385723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KONCEPCJA                                    ZAGOSPODAROWANIA </a:t>
            </a:r>
            <a:br>
              <a:rPr lang="pl-PL" sz="5400" b="0" i="0" u="none" strike="noStrike" kern="1200" cap="none" spc="0" baseline="0">
                <a:solidFill>
                  <a:srgbClr val="385723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</a:br>
            <a:r>
              <a:rPr lang="pl-PL" sz="5400" b="0" i="0" u="none" strike="noStrike" kern="1200" cap="none" spc="0" baseline="0">
                <a:solidFill>
                  <a:srgbClr val="385723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TERENÓW ZIELONYCH </a:t>
            </a:r>
            <a:br>
              <a:rPr lang="pl-PL" sz="5400" b="0" i="0" u="none" strike="noStrike" kern="1200" cap="none" spc="0" baseline="0">
                <a:solidFill>
                  <a:srgbClr val="385723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</a:br>
            <a:r>
              <a:rPr lang="pl-PL" sz="5400" b="0" i="0" u="none" strike="noStrike" kern="1200" cap="none" spc="0" baseline="0">
                <a:solidFill>
                  <a:srgbClr val="385723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W MIEŚCIE SOSNOWIEC REALIZOWANYCH PRZEZ MIEJSKI ZAKŁAD USŁUG KOMUNALNYCH</a:t>
            </a:r>
          </a:p>
        </p:txBody>
      </p:sp>
      <p:pic>
        <p:nvPicPr>
          <p:cNvPr id="3" name="Picture 2" descr="Kontakt i dojazd - Miejski Zakład Usług Komunalnych w Sosnowcu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05371" y="5497592"/>
            <a:ext cx="1190621" cy="11906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e tekstowe 4"/>
          <p:cNvSpPr txBox="1"/>
          <p:nvPr/>
        </p:nvSpPr>
        <p:spPr>
          <a:xfrm>
            <a:off x="10019766" y="259643"/>
            <a:ext cx="268533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ZAŁĄCZNIK NR 3</a:t>
            </a:r>
          </a:p>
        </p:txBody>
      </p:sp>
    </p:spTree>
    <p:extLst>
      <p:ext uri="{BB962C8B-B14F-4D97-AF65-F5344CB8AC3E}">
        <p14:creationId xmlns:p14="http://schemas.microsoft.com/office/powerpoint/2010/main" val="18023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54380"/>
            <a:ext cx="10515600" cy="121128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b="1" dirty="0" smtClean="0">
                <a:solidFill>
                  <a:schemeClr val="tx1"/>
                </a:solidFill>
              </a:rPr>
              <a:t>Zagospodarowanie </a:t>
            </a:r>
            <a:r>
              <a:rPr lang="pl-PL" sz="3100" b="1" dirty="0">
                <a:solidFill>
                  <a:schemeClr val="tx1"/>
                </a:solidFill>
              </a:rPr>
              <a:t>terenów przy ul. Baczyńskiego </a:t>
            </a:r>
            <a:r>
              <a:rPr lang="pl-PL" sz="3100" b="1" dirty="0" smtClean="0">
                <a:solidFill>
                  <a:schemeClr val="tx1"/>
                </a:solidFill>
              </a:rPr>
              <a:t/>
            </a:r>
            <a:br>
              <a:rPr lang="pl-PL" sz="3100" b="1" dirty="0" smtClean="0">
                <a:solidFill>
                  <a:schemeClr val="tx1"/>
                </a:solidFill>
              </a:rPr>
            </a:br>
            <a:r>
              <a:rPr lang="pl-PL" sz="3100" b="1" dirty="0" smtClean="0">
                <a:solidFill>
                  <a:schemeClr val="tx1"/>
                </a:solidFill>
              </a:rPr>
              <a:t>w „Parku </a:t>
            </a:r>
            <a:r>
              <a:rPr lang="pl-PL" sz="3100" b="1" dirty="0">
                <a:solidFill>
                  <a:schemeClr val="tx1"/>
                </a:solidFill>
              </a:rPr>
              <a:t>Tysiąclecia”</a:t>
            </a:r>
            <a:br>
              <a:rPr lang="pl-PL" sz="3100" b="1" dirty="0">
                <a:solidFill>
                  <a:schemeClr val="tx1"/>
                </a:solidFill>
              </a:rPr>
            </a:br>
            <a:endParaRPr lang="pl-PL" sz="31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1377" y="985653"/>
            <a:ext cx="10515600" cy="508443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1700" dirty="0" smtClean="0"/>
              <a:t>W ramach inwestycji planuje się zagospodarowanie terenów zielonych przy ul. Baczyńskiego </a:t>
            </a:r>
            <a:br>
              <a:rPr lang="pl-PL" sz="1700" dirty="0" smtClean="0"/>
            </a:br>
            <a:r>
              <a:rPr lang="pl-PL" sz="1700" dirty="0" smtClean="0"/>
              <a:t>w Sosnowcu, stanowiący północno-wschodnią część Parku Tysiąclecia. Rewitalizacja będzie obejmować tereny zielone o powierzchni ok. 42 ha.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700" dirty="0" smtClean="0"/>
              <a:t>Szczegółowy zakres prac w ramach planowanej rewitalizacji terenów zielonych przy ul. Baczyńskiego obejmuje: 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pl-PL" sz="1700" dirty="0" smtClean="0"/>
              <a:t>a) Wykonanie pielęgnacji drzewostanu, wycinek drzew i krzewów, prześwietlenia terenu z podrostów.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pl-PL" sz="1700" dirty="0" smtClean="0"/>
              <a:t>b) stworzenie nowych zbiorowisk oraz renaturalizację istniejących. 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pl-PL" sz="1700" dirty="0" smtClean="0"/>
              <a:t>c) Montaż budek dla ptaków, nietoperzy, domków dla owadów. 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pl-PL" sz="1700" dirty="0" smtClean="0"/>
              <a:t>d) Rewitalizację terenów podmokłych, zbiornika wodnego Rów Kalny, poprzez pogłębienie oraz poszerzenie zbiornika Rów Kalny wraz z usunięciem roślin inwazyjnych (trzcina pospolita). Ponadto zostanie stworzone refugium dla płazów poprzez trzypunktowe przegłębienia terenu podmokłego tzw. żabowiska. 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pl-PL" sz="1700" dirty="0" smtClean="0"/>
              <a:t>e) Wykonanie ścieżek edukacyjnych.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pl-PL" sz="1700" dirty="0" smtClean="0"/>
              <a:t>f) Zakup/wykonanie i montaż małej architektury parkowej m.in. ławki, ławostoły, kosze, stojaki dla rowerów, nawiązujące do już istniejących na terenie parku oraz tablicy pamiątkowej w miejscu po byłym cmentarzu.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700" dirty="0" smtClean="0"/>
              <a:t>Planowane zakończenie robót: 06-06-2021r.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6295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77323" y="900848"/>
            <a:ext cx="8596667" cy="659181"/>
          </a:xfrm>
        </p:spPr>
        <p:txBody>
          <a:bodyPr>
            <a:normAutofit fontScale="90000"/>
          </a:bodyPr>
          <a:lstStyle/>
          <a:p>
            <a:pPr lvl="0"/>
            <a:r>
              <a:rPr lang="pl-PL"/>
              <a:t>ZREALIZOWANE PRACE NA TERENIE MIASTA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2160590"/>
            <a:ext cx="8596667" cy="301258"/>
          </a:xfrm>
        </p:spPr>
        <p:txBody>
          <a:bodyPr/>
          <a:lstStyle/>
          <a:p>
            <a:pPr marL="285750" lvl="0" indent="-285750">
              <a:lnSpc>
                <a:spcPct val="80000"/>
              </a:lnSpc>
              <a:buFont typeface="Wingdings" pitchFamily="2"/>
              <a:buChar char="Ø"/>
            </a:pPr>
            <a:r>
              <a:rPr lang="pl-PL" sz="1700"/>
              <a:t>Skwer przy ulicy Lisiej</a:t>
            </a:r>
          </a:p>
          <a:p>
            <a:pPr marL="285750" lvl="0" indent="-285750">
              <a:lnSpc>
                <a:spcPct val="80000"/>
              </a:lnSpc>
              <a:buFont typeface="Wingdings" pitchFamily="2"/>
              <a:buChar char="Ø"/>
            </a:pPr>
            <a:endParaRPr lang="pl-PL" sz="1700"/>
          </a:p>
          <a:p>
            <a:pPr marL="285750" lvl="0" indent="-285750">
              <a:lnSpc>
                <a:spcPct val="80000"/>
              </a:lnSpc>
              <a:buFont typeface="Wingdings" pitchFamily="2"/>
              <a:buChar char="Ø"/>
            </a:pPr>
            <a:endParaRPr lang="pl-PL" sz="1700"/>
          </a:p>
          <a:p>
            <a:pPr marL="285750" lvl="0" indent="-285750">
              <a:lnSpc>
                <a:spcPct val="80000"/>
              </a:lnSpc>
              <a:buFont typeface="Wingdings" pitchFamily="2"/>
              <a:buChar char="Ø"/>
            </a:pPr>
            <a:endParaRPr lang="pl-PL" sz="1700"/>
          </a:p>
          <a:p>
            <a:pPr marL="285750" lvl="0" indent="-285750">
              <a:lnSpc>
                <a:spcPct val="80000"/>
              </a:lnSpc>
              <a:buFont typeface="Wingdings" pitchFamily="2"/>
              <a:buChar char="Ø"/>
            </a:pPr>
            <a:endParaRPr lang="pl-PL" sz="1700"/>
          </a:p>
          <a:p>
            <a:pPr marL="285750" lvl="0" indent="-285750">
              <a:lnSpc>
                <a:spcPct val="80000"/>
              </a:lnSpc>
              <a:buFont typeface="Wingdings" pitchFamily="2"/>
              <a:buChar char="Ø"/>
            </a:pPr>
            <a:endParaRPr lang="pl-PL" sz="1700"/>
          </a:p>
        </p:txBody>
      </p:sp>
      <p:sp>
        <p:nvSpPr>
          <p:cNvPr id="4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2582192"/>
            <a:ext cx="8596667" cy="301258"/>
          </a:xfrm>
        </p:spPr>
        <p:txBody>
          <a:bodyPr/>
          <a:lstStyle/>
          <a:p>
            <a:pPr marL="285750" lvl="0" indent="-285750">
              <a:lnSpc>
                <a:spcPct val="80000"/>
              </a:lnSpc>
              <a:buFont typeface="Wingdings" pitchFamily="2"/>
              <a:buChar char="Ø"/>
            </a:pPr>
            <a:r>
              <a:rPr lang="pl-PL" sz="1700"/>
              <a:t>Skwer przy ulicy Grota-Roweckiego i Orla</a:t>
            </a:r>
          </a:p>
          <a:p>
            <a:pPr marL="285750" lvl="0" indent="-285750">
              <a:lnSpc>
                <a:spcPct val="80000"/>
              </a:lnSpc>
              <a:buFont typeface="Wingdings" pitchFamily="2"/>
              <a:buChar char="Ø"/>
            </a:pPr>
            <a:endParaRPr lang="pl-PL" sz="1700"/>
          </a:p>
        </p:txBody>
      </p:sp>
      <p:sp>
        <p:nvSpPr>
          <p:cNvPr id="5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677323" y="3308518"/>
            <a:ext cx="8596667" cy="1643615"/>
          </a:xfrm>
        </p:spPr>
        <p:txBody>
          <a:bodyPr/>
          <a:lstStyle/>
          <a:p>
            <a:pPr marL="285750" lvl="0" indent="-285750">
              <a:buFont typeface="Wingdings" pitchFamily="2"/>
              <a:buChar char="Ø"/>
            </a:pPr>
            <a:r>
              <a:rPr lang="pl-PL"/>
              <a:t>Łąka kwietna przy ulicy:</a:t>
            </a:r>
          </a:p>
          <a:p>
            <a:pPr marL="285750" lvl="0" indent="-285750">
              <a:buChar char="-"/>
            </a:pPr>
            <a:r>
              <a:rPr lang="pl-PL"/>
              <a:t>11 Listopada,</a:t>
            </a:r>
          </a:p>
          <a:p>
            <a:pPr marL="285750" lvl="0" indent="-285750">
              <a:buChar char="-"/>
            </a:pPr>
            <a:r>
              <a:rPr lang="pl-PL"/>
              <a:t>Orla/Grota-Roweckiego</a:t>
            </a:r>
          </a:p>
          <a:p>
            <a:pPr marL="285750" lvl="0" indent="-285750">
              <a:buChar char="-"/>
            </a:pPr>
            <a:r>
              <a:rPr lang="pl-PL"/>
              <a:t>Dybowskiego</a:t>
            </a:r>
          </a:p>
          <a:p>
            <a:pPr marL="285750" lvl="0" indent="-285750">
              <a:buFont typeface="Wingdings" pitchFamily="2"/>
              <a:buChar char="Ø"/>
            </a:pPr>
            <a:endParaRPr lang="pl-PL"/>
          </a:p>
          <a:p>
            <a:pPr marL="285750" lvl="0" indent="-285750">
              <a:buFont typeface="Wingdings" pitchFamily="2"/>
              <a:buChar char="Ø"/>
            </a:pPr>
            <a:endParaRPr lang="pl-PL"/>
          </a:p>
        </p:txBody>
      </p:sp>
      <p:sp>
        <p:nvSpPr>
          <p:cNvPr id="6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677323" y="3003794"/>
            <a:ext cx="8596667" cy="301258"/>
          </a:xfrm>
        </p:spPr>
        <p:txBody>
          <a:bodyPr/>
          <a:lstStyle/>
          <a:p>
            <a:pPr marL="285750" lvl="0" indent="-285750">
              <a:lnSpc>
                <a:spcPct val="80000"/>
              </a:lnSpc>
              <a:buFont typeface="Wingdings" pitchFamily="2"/>
              <a:buChar char="Ø"/>
            </a:pPr>
            <a:r>
              <a:rPr lang="pl-PL" sz="1700"/>
              <a:t>Skwer przy ulicy Orlej</a:t>
            </a:r>
          </a:p>
          <a:p>
            <a:pPr marL="285750" lvl="0" indent="-285750">
              <a:lnSpc>
                <a:spcPct val="80000"/>
              </a:lnSpc>
              <a:buFont typeface="Wingdings" pitchFamily="2"/>
              <a:buChar char="Ø"/>
            </a:pPr>
            <a:endParaRPr lang="pl-PL" sz="1700"/>
          </a:p>
          <a:p>
            <a:pPr marL="285750" lvl="0" indent="-285750">
              <a:lnSpc>
                <a:spcPct val="80000"/>
              </a:lnSpc>
              <a:buFont typeface="Wingdings" pitchFamily="2"/>
              <a:buChar char="Ø"/>
            </a:pPr>
            <a:endParaRPr lang="pl-PL" sz="1700"/>
          </a:p>
        </p:txBody>
      </p:sp>
    </p:spTree>
    <p:extLst>
      <p:ext uri="{BB962C8B-B14F-4D97-AF65-F5344CB8AC3E}">
        <p14:creationId xmlns:p14="http://schemas.microsoft.com/office/powerpoint/2010/main" val="2609773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77323" y="772018"/>
            <a:ext cx="8596667" cy="659181"/>
          </a:xfrm>
        </p:spPr>
        <p:txBody>
          <a:bodyPr/>
          <a:lstStyle/>
          <a:p>
            <a:pPr lvl="0"/>
            <a:r>
              <a:rPr lang="pl-PL"/>
              <a:t>Skwer przy ulicy Lisia/Staropogońska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677332" y="2160590"/>
            <a:ext cx="8596667" cy="3438930"/>
          </a:xfrm>
        </p:spPr>
        <p:txBody>
          <a:bodyPr/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pl-PL" sz="2400"/>
              <a:t>	</a:t>
            </a:r>
            <a:r>
              <a:rPr lang="pl-PL" sz="2400">
                <a:solidFill>
                  <a:srgbClr val="000000"/>
                </a:solidFill>
              </a:rPr>
              <a:t>Skwer powstał wokół odkrytego starobruku, który został wyeksponowany, tak aby z zagospodarowaną zielenią tworzyć romantyczny nastrój. Dodatkowo zaprojektowano małą architekturę w tym miejscu, która umożliwi spacerującym na odpoczynek oraz chwilę refleksji o historii miasta Sosnowca. </a:t>
            </a:r>
          </a:p>
        </p:txBody>
      </p:sp>
    </p:spTree>
    <p:extLst>
      <p:ext uri="{BB962C8B-B14F-4D97-AF65-F5344CB8AC3E}">
        <p14:creationId xmlns:p14="http://schemas.microsoft.com/office/powerpoint/2010/main" val="346720703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50" y="671663"/>
            <a:ext cx="8185608" cy="5514682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651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27" y="414780"/>
            <a:ext cx="4663129" cy="3497342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3" name="Obraz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570" y="2564087"/>
            <a:ext cx="5103046" cy="3827285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1626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11" y="499619"/>
            <a:ext cx="7122471" cy="4006388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3" name="Obraz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739" y="3077852"/>
            <a:ext cx="5664461" cy="3186263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097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77332" y="797256"/>
            <a:ext cx="8596667" cy="659181"/>
          </a:xfrm>
        </p:spPr>
        <p:txBody>
          <a:bodyPr/>
          <a:lstStyle/>
          <a:p>
            <a:pPr lvl="0"/>
            <a:r>
              <a:rPr lang="pl-PL"/>
              <a:t>Skwer przy ulicy Grota-Roweckiego/Orla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677332" y="2160590"/>
            <a:ext cx="8596667" cy="3240971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pl-PL"/>
              <a:t>	</a:t>
            </a:r>
            <a:r>
              <a:rPr lang="pl-PL" sz="2400">
                <a:solidFill>
                  <a:srgbClr val="000000"/>
                </a:solidFill>
              </a:rPr>
              <a:t>Skwer został zaprojektowany, tak aby łączyć uporządkowaną kompozycję z naturalną łąką kwietną. Dzięki temu użytkownicy ciągu pieszego zostali osłonięci od jedni. Od strony chodnika znajduje się układ złożony z krzewów i traw, które płynnie przechodzą w łąkę kwietną zasianą od stron jezdni. </a:t>
            </a:r>
          </a:p>
        </p:txBody>
      </p:sp>
    </p:spTree>
    <p:extLst>
      <p:ext uri="{BB962C8B-B14F-4D97-AF65-F5344CB8AC3E}">
        <p14:creationId xmlns:p14="http://schemas.microsoft.com/office/powerpoint/2010/main" val="3861538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01" y="577388"/>
            <a:ext cx="8066141" cy="5703213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3488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95" y="527901"/>
            <a:ext cx="3648172" cy="4864233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3" name="Obraz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392" y="1140640"/>
            <a:ext cx="3803711" cy="5071619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885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Skwer przy ulicy Orlej</a:t>
            </a:r>
          </a:p>
        </p:txBody>
      </p:sp>
      <p:pic>
        <p:nvPicPr>
          <p:cNvPr id="3" name="Obraz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11" y="1423181"/>
            <a:ext cx="3658971" cy="4878634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4" name="Obraz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576" y="451512"/>
            <a:ext cx="3743818" cy="4991755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52007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8843738" cy="811676"/>
          </a:xfrm>
        </p:spPr>
        <p:txBody>
          <a:bodyPr/>
          <a:lstStyle/>
          <a:p>
            <a:pPr lvl="0"/>
            <a:r>
              <a:rPr lang="pl-PL"/>
              <a:t>PLANOWANE PRACE W 2020 ROKU.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677332" y="2040245"/>
            <a:ext cx="9003996" cy="2211119"/>
          </a:xfrm>
        </p:spPr>
        <p:txBody>
          <a:bodyPr>
            <a:noAutofit/>
          </a:bodyPr>
          <a:lstStyle/>
          <a:p>
            <a:pPr lvl="0"/>
            <a:r>
              <a:rPr lang="pl-PL"/>
              <a:t>Parking po targowisku ulica Ogrodowa, przy Miejskim Domu Kultury na Kazimierzu Górniczym</a:t>
            </a:r>
          </a:p>
          <a:p>
            <a:pPr lvl="0"/>
            <a:r>
              <a:rPr lang="pl-PL"/>
              <a:t>Zagórze Centrum przy ulicy Braci Mieroszewskich</a:t>
            </a:r>
          </a:p>
          <a:p>
            <a:pPr lvl="0"/>
            <a:r>
              <a:rPr lang="pl-PL"/>
              <a:t>Zagospodarowanie terenu przy planowanej tężni solankowej w parku im. Jacka Kuronia – Suchy ogród</a:t>
            </a:r>
          </a:p>
          <a:p>
            <a:pPr lvl="0"/>
            <a:r>
              <a:rPr lang="pl-PL"/>
              <a:t>Skwer przy ulicy Waldemara Zillingera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marL="0" lvl="0" indent="0">
              <a:buNone/>
            </a:pPr>
            <a:endParaRPr lang="pl-PL"/>
          </a:p>
          <a:p>
            <a:pPr marL="0" lvl="0" indent="0"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213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85009"/>
            <a:ext cx="10515600" cy="1021278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Zagospodarowanie </a:t>
            </a:r>
            <a:r>
              <a:rPr lang="pl-PL" sz="2800" b="1" dirty="0">
                <a:solidFill>
                  <a:schemeClr val="tx1"/>
                </a:solidFill>
              </a:rPr>
              <a:t>terenów przy ul. Baczyńskiego </a:t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>w „Parku Tysiąclecia</a:t>
            </a:r>
            <a:r>
              <a:rPr lang="pl-PL" sz="2800" b="1" dirty="0" smtClean="0">
                <a:solidFill>
                  <a:schemeClr val="tx1"/>
                </a:solidFill>
              </a:rPr>
              <a:t>”- koncepcja zagospodarowania część 1</a:t>
            </a:r>
            <a:br>
              <a:rPr lang="pl-PL" sz="2800" b="1" dirty="0" smtClean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905063"/>
              </p:ext>
            </p:extLst>
          </p:nvPr>
        </p:nvGraphicFramePr>
        <p:xfrm>
          <a:off x="849313" y="1306513"/>
          <a:ext cx="10493375" cy="487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Acrobat Document" r:id="rId3" imgW="46548414" imgH="21602598" progId="AcroExch.Document.DC">
                  <p:embed/>
                </p:oleObj>
              </mc:Choice>
              <mc:Fallback>
                <p:oleObj name="Acrobat Document" r:id="rId3" imgW="46548414" imgH="21602598" progId="AcroExch.Document.DC">
                  <p:embed/>
                  <p:pic>
                    <p:nvPicPr>
                      <p:cNvPr id="4" name="Symbol zastępczy zawartości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9313" y="1306513"/>
                        <a:ext cx="10493375" cy="487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51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9258519" cy="1386715"/>
          </a:xfrm>
        </p:spPr>
        <p:txBody>
          <a:bodyPr>
            <a:normAutofit fontScale="90000"/>
          </a:bodyPr>
          <a:lstStyle/>
          <a:p>
            <a:pPr lvl="0"/>
            <a:r>
              <a:rPr lang="pl-PL" dirty="0"/>
              <a:t>Parking po byłym targowisku </a:t>
            </a:r>
            <a:br>
              <a:rPr lang="pl-PL" dirty="0"/>
            </a:br>
            <a:r>
              <a:rPr lang="pl-PL" dirty="0"/>
              <a:t>na ulicy Ogrodowej w Kazimierzu Górniczym</a:t>
            </a:r>
          </a:p>
        </p:txBody>
      </p:sp>
      <p:pic>
        <p:nvPicPr>
          <p:cNvPr id="3" name="Obraz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13">
            <a:off x="2619522" y="941288"/>
            <a:ext cx="4671157" cy="6605525"/>
          </a:xfrm>
          <a:prstGeom prst="rect">
            <a:avLst/>
          </a:prstGeom>
          <a:noFill/>
          <a:ln w="88897" cap="sq">
            <a:solidFill>
              <a:srgbClr val="000000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3319940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86" y="367643"/>
            <a:ext cx="4433047" cy="6268824"/>
          </a:xfrm>
          <a:prstGeom prst="rect">
            <a:avLst/>
          </a:prstGeom>
          <a:noFill/>
          <a:ln w="88897" cap="sq">
            <a:solidFill>
              <a:srgbClr val="000000"/>
            </a:solidFill>
            <a:prstDash val="solid"/>
            <a:miter/>
          </a:ln>
        </p:spPr>
      </p:pic>
      <p:pic>
        <p:nvPicPr>
          <p:cNvPr id="3" name="Obraz 2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302" y="221531"/>
            <a:ext cx="3433105" cy="4854805"/>
          </a:xfrm>
          <a:prstGeom prst="rect">
            <a:avLst/>
          </a:prstGeom>
          <a:noFill/>
          <a:ln w="88897" cap="sq">
            <a:solidFill>
              <a:srgbClr val="000000"/>
            </a:solidFill>
            <a:prstDash val="solid"/>
            <a:miter/>
          </a:ln>
        </p:spPr>
      </p:pic>
      <p:pic>
        <p:nvPicPr>
          <p:cNvPr id="4" name="Obraz 2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969" y="1659114"/>
            <a:ext cx="3433105" cy="4854805"/>
          </a:xfrm>
          <a:prstGeom prst="rect">
            <a:avLst/>
          </a:prstGeom>
          <a:noFill/>
          <a:ln w="88897" cap="sq">
            <a:solidFill>
              <a:srgbClr val="000000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386550607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77332" y="451512"/>
            <a:ext cx="9022851" cy="868241"/>
          </a:xfrm>
        </p:spPr>
        <p:txBody>
          <a:bodyPr>
            <a:normAutofit fontScale="90000"/>
          </a:bodyPr>
          <a:lstStyle/>
          <a:p>
            <a:pPr lvl="0"/>
            <a:r>
              <a:rPr lang="pl-PL" sz="3200" dirty="0"/>
              <a:t>Zagórze Centrum przy ulicy Braci Mieroszewskich</a:t>
            </a:r>
          </a:p>
        </p:txBody>
      </p:sp>
      <p:pic>
        <p:nvPicPr>
          <p:cNvPr id="3" name="Obraz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11" y="1363150"/>
            <a:ext cx="7132868" cy="5043336"/>
          </a:xfrm>
          <a:prstGeom prst="rect">
            <a:avLst/>
          </a:prstGeom>
          <a:noFill/>
          <a:ln w="88897" cap="sq">
            <a:solidFill>
              <a:srgbClr val="000000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3575365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2600"/>
              <a:t>PLANOWANY SUCHY OGRÓD W PARKU IM. JACKA KURONIA</a:t>
            </a:r>
          </a:p>
        </p:txBody>
      </p:sp>
      <p:pic>
        <p:nvPicPr>
          <p:cNvPr id="3" name="Obraz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323" y="1110694"/>
            <a:ext cx="3246120" cy="5532120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4" name="Obraz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24" y="2231465"/>
            <a:ext cx="4113446" cy="4411349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cxnSp>
        <p:nvCxnSpPr>
          <p:cNvPr id="5" name="Łącznik prosty ze strzałką 11"/>
          <p:cNvCxnSpPr/>
          <p:nvPr/>
        </p:nvCxnSpPr>
        <p:spPr>
          <a:xfrm flipH="1">
            <a:off x="4044098" y="2780909"/>
            <a:ext cx="4128937" cy="1027521"/>
          </a:xfrm>
          <a:prstGeom prst="straightConnector1">
            <a:avLst/>
          </a:prstGeom>
          <a:noFill/>
          <a:ln w="9528" cap="flat">
            <a:solidFill>
              <a:srgbClr val="FF0000"/>
            </a:solidFill>
            <a:prstDash val="solid"/>
            <a:round/>
            <a:headEnd type="arrow"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352113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REALIZOWANE BUDŻETY OBYWATELSKIE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677332" y="2160590"/>
            <a:ext cx="8596667" cy="421602"/>
          </a:xfrm>
        </p:spPr>
        <p:txBody>
          <a:bodyPr/>
          <a:lstStyle/>
          <a:p>
            <a:pPr lvl="0"/>
            <a:r>
              <a:rPr lang="pl-PL"/>
              <a:t>Zgodnie z przyrodą – trzy sposoby na aktywną Niwkę (BO 20/XI/1)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body" idx="4294967295"/>
          </p:nvPr>
        </p:nvSpPr>
        <p:spPr>
          <a:xfrm>
            <a:off x="677323" y="2582192"/>
            <a:ext cx="8596667" cy="421602"/>
          </a:xfrm>
        </p:spPr>
        <p:txBody>
          <a:bodyPr/>
          <a:lstStyle/>
          <a:p>
            <a:pPr lvl="0"/>
            <a:r>
              <a:rPr lang="pl-PL"/>
              <a:t>Przebudowa ulicy Czołgistów (BO 20/XIV/6)</a:t>
            </a:r>
          </a:p>
        </p:txBody>
      </p:sp>
    </p:spTree>
    <p:extLst>
      <p:ext uri="{BB962C8B-B14F-4D97-AF65-F5344CB8AC3E}">
        <p14:creationId xmlns:p14="http://schemas.microsoft.com/office/powerpoint/2010/main" val="379174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PLANOWANE PRACE NA ROK 2021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677332" y="2160590"/>
            <a:ext cx="8596667" cy="375608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pl-PL"/>
              <a:t>Park przy ulicy Baczyńskiego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body" idx="4294967295"/>
          </p:nvPr>
        </p:nvSpPr>
        <p:spPr>
          <a:xfrm>
            <a:off x="677323" y="2555693"/>
            <a:ext cx="8596667" cy="375608"/>
          </a:xfrm>
        </p:spPr>
        <p:txBody>
          <a:bodyPr/>
          <a:lstStyle/>
          <a:p>
            <a:pPr lvl="0"/>
            <a:r>
              <a:rPr lang="pl-PL"/>
              <a:t>Skwer przy ulicy Sobieskiego</a:t>
            </a:r>
          </a:p>
        </p:txBody>
      </p:sp>
    </p:spTree>
    <p:extLst>
      <p:ext uri="{BB962C8B-B14F-4D97-AF65-F5344CB8AC3E}">
        <p14:creationId xmlns:p14="http://schemas.microsoft.com/office/powerpoint/2010/main" val="2722718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Skwer przy ulicy Sobieskiego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677323" y="1605357"/>
            <a:ext cx="8877223" cy="856491"/>
          </a:xfrm>
        </p:spPr>
        <p:txBody>
          <a:bodyPr/>
          <a:lstStyle/>
          <a:p>
            <a:pPr marL="0" lvl="0" indent="0">
              <a:buNone/>
            </a:pPr>
            <a:r>
              <a:rPr lang="pl-PL"/>
              <a:t>Projekt dotyczy utworzenia niedużej ilości miejsc parkingowych z otaczającą go zielenią.</a:t>
            </a:r>
          </a:p>
        </p:txBody>
      </p:sp>
      <p:pic>
        <p:nvPicPr>
          <p:cNvPr id="4" name="Obraz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80" y="2367948"/>
            <a:ext cx="5102333" cy="3808914"/>
          </a:xfrm>
          <a:prstGeom prst="rect">
            <a:avLst/>
          </a:prstGeom>
          <a:noFill/>
          <a:ln w="88897" cap="sq">
            <a:solidFill>
              <a:srgbClr val="000000"/>
            </a:solidFill>
            <a:prstDash val="solid"/>
            <a:miter/>
          </a:ln>
        </p:spPr>
      </p:pic>
      <p:pic>
        <p:nvPicPr>
          <p:cNvPr id="5" name="Obraz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1" y="2597115"/>
            <a:ext cx="5364227" cy="3350581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855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2355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u="sng" dirty="0" smtClean="0">
                <a:solidFill>
                  <a:schemeClr val="tx1"/>
                </a:solidFill>
              </a:rPr>
              <a:t>INFORMACJA Z WYDZIAŁU GOSPODARKI KOMUNALNEJ</a:t>
            </a:r>
            <a:endParaRPr lang="pl-PL" sz="2800" b="1" u="sng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3" y="1140031"/>
            <a:ext cx="9404817" cy="4901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	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pl-PL" dirty="0" smtClean="0"/>
              <a:t>	Wydział </a:t>
            </a:r>
            <a:r>
              <a:rPr lang="pl-PL" dirty="0"/>
              <a:t>Gospodarki Komunalnej, w ramach zagospodarowania terenów </a:t>
            </a:r>
            <a:r>
              <a:rPr lang="pl-PL" dirty="0" smtClean="0"/>
              <a:t>zielonych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mieście, realizuje wyłącznie zadania polegające na bieżącym utrzymaniu zieleni.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dirty="0" smtClean="0"/>
              <a:t>	Po </a:t>
            </a:r>
            <a:r>
              <a:rPr lang="pl-PL" dirty="0"/>
              <a:t>zebraniu zgłoszeń dotyczących drzew w złym stanie zdrowotnym, bądź mogących stanowić zagrożenie bezpieczeństwa, wydział występuje z wnioskami o usunięcie drzew do właściwych organów. Po uzyskaniu decyzji zezwalającej na usunięcie drzew, prace wycinkowe zlecane są Miejskiemu Zakładowi Usług Komunalnych, bądź firmie wyłonionej w ramach postępowania przetargowego.</a:t>
            </a:r>
          </a:p>
          <a:p>
            <a:pPr marL="0" indent="0" algn="just">
              <a:buNone/>
            </a:pPr>
            <a:r>
              <a:rPr lang="pl-PL" dirty="0" smtClean="0"/>
              <a:t>	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8370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748145"/>
            <a:ext cx="9024806" cy="5293217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l-PL" sz="7200" dirty="0" smtClean="0"/>
              <a:t>	W </a:t>
            </a:r>
            <a:r>
              <a:rPr lang="pl-PL" sz="7200" dirty="0"/>
              <a:t>przypadku drzew, które nie kwalifikują się do usunięcia, mogą być zlecone prace pielęgnacyjne, jedynie w zakresie określonym w przepisach ustawy o ochronie przyrody, art. 87a ust. 2. Prace w obrębie korony drzewa nie mogą prowadzić do usunięcia gałęzi w wymiarze przekraczającym 30% korony, która rozwinęła się w całym okresie rozwoju drzewa, chyba że mają na celu: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7200" dirty="0" smtClean="0"/>
              <a:t>1)usunięcie </a:t>
            </a:r>
            <a:r>
              <a:rPr lang="pl-PL" sz="7200" dirty="0"/>
              <a:t>gałęzi obumarłych lub nadłamanych;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7200" dirty="0" smtClean="0"/>
              <a:t>2)utrzymywanie </a:t>
            </a:r>
            <a:r>
              <a:rPr lang="pl-PL" sz="7200" dirty="0"/>
              <a:t>uformowanego kształtu korony drzewa;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7200" dirty="0" smtClean="0"/>
              <a:t>3)wykonanie </a:t>
            </a:r>
            <a:r>
              <a:rPr lang="pl-PL" sz="7200" dirty="0"/>
              <a:t>specjalistycznego zabiegu w celu przywróceniu statyki drzewa </a:t>
            </a:r>
            <a:br>
              <a:rPr lang="pl-PL" sz="7200" dirty="0"/>
            </a:br>
            <a:r>
              <a:rPr lang="pl-PL" sz="7200" dirty="0" smtClean="0"/>
              <a:t>  (</a:t>
            </a:r>
            <a:r>
              <a:rPr lang="pl-PL" sz="7200" dirty="0"/>
              <a:t>w tym przypadku zabieg wykonuje się na podstawie dokumentacji, w tym </a:t>
            </a:r>
            <a:r>
              <a:rPr lang="pl-PL" sz="7200" dirty="0" smtClean="0"/>
              <a:t/>
            </a:r>
            <a:br>
              <a:rPr lang="pl-PL" sz="7200" dirty="0" smtClean="0"/>
            </a:br>
            <a:r>
              <a:rPr lang="pl-PL" sz="7200" dirty="0" smtClean="0"/>
              <a:t>  dokumentacji </a:t>
            </a:r>
            <a:r>
              <a:rPr lang="pl-PL" sz="7200" dirty="0"/>
              <a:t>fotograficznej, wskazującej na konieczność przeprowadzenia takiego </a:t>
            </a:r>
            <a:r>
              <a:rPr lang="pl-PL" sz="7200" dirty="0" smtClean="0"/>
              <a:t/>
            </a:r>
            <a:br>
              <a:rPr lang="pl-PL" sz="7200" dirty="0" smtClean="0"/>
            </a:br>
            <a:r>
              <a:rPr lang="pl-PL" sz="7200" dirty="0" smtClean="0"/>
              <a:t>  zabiegu</a:t>
            </a:r>
            <a:r>
              <a:rPr lang="pl-PL" sz="7200" dirty="0"/>
              <a:t>. Dokumentację przechowuje się przez okres 5 lat od końca roku, w którym </a:t>
            </a:r>
            <a:r>
              <a:rPr lang="pl-PL" sz="7200" dirty="0" smtClean="0"/>
              <a:t/>
            </a:r>
            <a:br>
              <a:rPr lang="pl-PL" sz="7200" dirty="0" smtClean="0"/>
            </a:br>
            <a:r>
              <a:rPr lang="pl-PL" sz="7200" dirty="0" smtClean="0"/>
              <a:t>  wykonano </a:t>
            </a:r>
            <a:r>
              <a:rPr lang="pl-PL" sz="7200" dirty="0"/>
              <a:t>zabieg). </a:t>
            </a:r>
            <a:endParaRPr lang="pl-PL" sz="7200" dirty="0" smtClean="0"/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7200" dirty="0" smtClean="0"/>
              <a:t>	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5986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50466" y="1222438"/>
            <a:ext cx="8799175" cy="388077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l-PL" dirty="0" smtClean="0"/>
              <a:t>	Wydział </a:t>
            </a:r>
            <a:r>
              <a:rPr lang="pl-PL" dirty="0"/>
              <a:t>realizuje nasadzenia drzew i krzewów jako kompensację przyrodniczą na podstawie uzyskanych decyzji administracyjnych. Decyzje określają ilość drzew i krzewów, gatunki wskazane do nasadzenia, dokładną lokalizację (nr ewidencyjny działki) oraz ostateczny termin, w którym nasadzenia muszą zostać wykonane.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dirty="0"/>
              <a:t>	Nasadzenia realizowane są przez firmy, wyłonione w ramach postępowania przetargowego, raz w roku, w okresie jesieni.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l-PL" dirty="0"/>
              <a:t> 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8140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492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Zagospodarowanie terenów przy ul. Baczyńskiego </a:t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>w „Parku Tysiąclecia”- koncepcja zagospodarowania część </a:t>
            </a:r>
            <a:r>
              <a:rPr lang="pl-PL" sz="2800" b="1" dirty="0" smtClean="0">
                <a:solidFill>
                  <a:schemeClr val="tx1"/>
                </a:solidFill>
              </a:rPr>
              <a:t>2</a:t>
            </a:r>
            <a:br>
              <a:rPr lang="pl-PL" sz="2800" b="1" dirty="0" smtClean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Symbol zastępczy zawartości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162203"/>
              </p:ext>
            </p:extLst>
          </p:nvPr>
        </p:nvGraphicFramePr>
        <p:xfrm>
          <a:off x="950913" y="1401763"/>
          <a:ext cx="10290175" cy="47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Acrobat Document" r:id="rId3" imgW="46548414" imgH="21602598" progId="AcroExch.Document.DC">
                  <p:embed/>
                </p:oleObj>
              </mc:Choice>
              <mc:Fallback>
                <p:oleObj name="Acrobat Document" r:id="rId3" imgW="46548414" imgH="21602598" progId="AcroExch.Document.DC">
                  <p:embed/>
                  <p:pic>
                    <p:nvPicPr>
                      <p:cNvPr id="5" name="Symbol zastępczy zawartości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0913" y="1401763"/>
                        <a:ext cx="10290175" cy="477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294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9100" y="88901"/>
            <a:ext cx="11493500" cy="1282700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chemeClr val="tx1"/>
                </a:solidFill>
              </a:rPr>
              <a:t>Park </a:t>
            </a:r>
            <a:r>
              <a:rPr lang="pl-PL" sz="2400" b="1" dirty="0">
                <a:solidFill>
                  <a:schemeClr val="tx1"/>
                </a:solidFill>
              </a:rPr>
              <a:t>Bioróżnorodności w Sosnowcu </a:t>
            </a:r>
            <a:r>
              <a:rPr lang="pl-PL" sz="2400" b="1" dirty="0" smtClean="0">
                <a:solidFill>
                  <a:schemeClr val="tx1"/>
                </a:solidFill>
              </a:rPr>
              <a:t>"</a:t>
            </a:r>
            <a:r>
              <a:rPr lang="pl-PL" sz="2400" b="1" dirty="0">
                <a:solidFill>
                  <a:schemeClr val="tx1"/>
                </a:solidFill>
              </a:rPr>
              <a:t>Zagłębiowski Park Linearny - rewitalizacja obszaru funkcjonowania doliny rzeki Przemszy </a:t>
            </a:r>
            <a:r>
              <a:rPr lang="pl-PL" sz="2400" b="1" dirty="0" smtClean="0">
                <a:solidFill>
                  <a:schemeClr val="tx1"/>
                </a:solidFill>
              </a:rPr>
              <a:t>i </a:t>
            </a:r>
            <a:r>
              <a:rPr lang="pl-PL" sz="2400" b="1" dirty="0">
                <a:solidFill>
                  <a:schemeClr val="tx1"/>
                </a:solidFill>
              </a:rPr>
              <a:t>Brynicy przez rozwój terenów zielonych: Utworzenie Parku Bioróżnorodności w Sosnowcu”</a:t>
            </a:r>
            <a:r>
              <a:rPr lang="pl-PL" sz="2800" dirty="0">
                <a:solidFill>
                  <a:schemeClr val="tx1"/>
                </a:solidFill>
              </a:rPr>
              <a:t/>
            </a:r>
            <a:br>
              <a:rPr lang="pl-PL" sz="2800" dirty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4200" y="1371601"/>
            <a:ext cx="11065494" cy="515982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7200" dirty="0"/>
              <a:t>Teren inwestycji zawiera się między ul. Kresową, rzeką Brynicą, terenem Zespołu </a:t>
            </a:r>
            <a:r>
              <a:rPr lang="pl-PL" sz="7200" dirty="0" smtClean="0"/>
              <a:t>Szkół Ogólnokształcących </a:t>
            </a:r>
            <a:r>
              <a:rPr lang="pl-PL" sz="7200" dirty="0"/>
              <a:t>nr 3 </a:t>
            </a:r>
            <a:r>
              <a:rPr lang="pl-PL" sz="7200" dirty="0" smtClean="0"/>
              <a:t>i </a:t>
            </a:r>
            <a:r>
              <a:rPr lang="pl-PL" sz="7200" dirty="0"/>
              <a:t>ul. Marszałka Józefa Piłsudskiego. </a:t>
            </a:r>
          </a:p>
          <a:p>
            <a:pPr marL="0" indent="0">
              <a:buNone/>
            </a:pPr>
            <a:r>
              <a:rPr lang="pl-PL" sz="7200" dirty="0"/>
              <a:t>W ramach zadania </a:t>
            </a:r>
            <a:r>
              <a:rPr lang="pl-PL" sz="7200" dirty="0" smtClean="0"/>
              <a:t>przewidziano:</a:t>
            </a:r>
          </a:p>
          <a:p>
            <a:pPr marL="0" indent="0">
              <a:buNone/>
            </a:pPr>
            <a:r>
              <a:rPr lang="pl-PL" sz="7200" dirty="0" smtClean="0"/>
              <a:t>a) Budowę </a:t>
            </a:r>
            <a:r>
              <a:rPr lang="pl-PL" sz="7200" dirty="0"/>
              <a:t>systemu ścieżek, </a:t>
            </a:r>
            <a:endParaRPr lang="pl-PL" sz="7200" dirty="0" smtClean="0"/>
          </a:p>
          <a:p>
            <a:pPr marL="0" indent="0">
              <a:buNone/>
            </a:pPr>
            <a:r>
              <a:rPr lang="pl-PL" sz="7200" dirty="0" smtClean="0"/>
              <a:t>b) Budowę </a:t>
            </a:r>
            <a:r>
              <a:rPr lang="pl-PL" sz="7200" dirty="0"/>
              <a:t>oczek wodnych </a:t>
            </a:r>
          </a:p>
          <a:p>
            <a:pPr marL="0" lvl="0" indent="0">
              <a:buNone/>
            </a:pPr>
            <a:r>
              <a:rPr lang="pl-PL" sz="7200" dirty="0" smtClean="0"/>
              <a:t>c) Wykonanie </a:t>
            </a:r>
            <a:r>
              <a:rPr lang="pl-PL" sz="7200" dirty="0"/>
              <a:t>oświetlenia </a:t>
            </a:r>
          </a:p>
          <a:p>
            <a:pPr marL="0" lvl="0" indent="0">
              <a:buNone/>
            </a:pPr>
            <a:r>
              <a:rPr lang="pl-PL" sz="7200" dirty="0" smtClean="0"/>
              <a:t>d) Wykonanie </a:t>
            </a:r>
            <a:r>
              <a:rPr lang="pl-PL" sz="7200" dirty="0"/>
              <a:t>tarasów, pomostów </a:t>
            </a:r>
          </a:p>
          <a:p>
            <a:pPr marL="0" lvl="0" indent="0">
              <a:buNone/>
            </a:pPr>
            <a:r>
              <a:rPr lang="pl-PL" sz="7200" dirty="0" smtClean="0"/>
              <a:t>e) Wykonanie </a:t>
            </a:r>
            <a:r>
              <a:rPr lang="pl-PL" sz="7200" dirty="0"/>
              <a:t>elementów małej architektury </a:t>
            </a:r>
          </a:p>
          <a:p>
            <a:pPr marL="0" lvl="0" indent="0">
              <a:buNone/>
            </a:pPr>
            <a:r>
              <a:rPr lang="pl-PL" sz="7200" dirty="0" smtClean="0"/>
              <a:t>f) Wykonanie </a:t>
            </a:r>
            <a:r>
              <a:rPr lang="pl-PL" sz="7200" dirty="0"/>
              <a:t>ogrodzenia </a:t>
            </a:r>
          </a:p>
          <a:p>
            <a:pPr marL="0" lvl="0" indent="0">
              <a:buNone/>
            </a:pPr>
            <a:r>
              <a:rPr lang="pl-PL" sz="7200" dirty="0" smtClean="0"/>
              <a:t>g) Wykonanie </a:t>
            </a:r>
            <a:r>
              <a:rPr lang="pl-PL" sz="7200" dirty="0"/>
              <a:t>nasadzeń kolekcji naturalistycznych, systematycznych, tematycznych, </a:t>
            </a:r>
          </a:p>
          <a:p>
            <a:pPr marL="0" lvl="0" indent="0">
              <a:buNone/>
            </a:pPr>
            <a:r>
              <a:rPr lang="pl-PL" sz="7200" dirty="0" smtClean="0"/>
              <a:t>h) Wykonanie </a:t>
            </a:r>
            <a:r>
              <a:rPr lang="pl-PL" sz="7200" dirty="0"/>
              <a:t>toalety </a:t>
            </a:r>
          </a:p>
          <a:p>
            <a:pPr marL="0" lvl="0" indent="0">
              <a:buNone/>
            </a:pPr>
            <a:r>
              <a:rPr lang="pl-PL" sz="7200" dirty="0" smtClean="0"/>
              <a:t>i) Wykonanie </a:t>
            </a:r>
            <a:r>
              <a:rPr lang="pl-PL" sz="7200" dirty="0"/>
              <a:t>budek lęgowych, domków dla nietoperzy i owadów</a:t>
            </a:r>
          </a:p>
          <a:p>
            <a:pPr marL="0" lvl="0" indent="0">
              <a:buNone/>
            </a:pPr>
            <a:r>
              <a:rPr lang="pl-PL" sz="7200" dirty="0" smtClean="0"/>
              <a:t>j) Wykonanie </a:t>
            </a:r>
            <a:r>
              <a:rPr lang="pl-PL" sz="7200" dirty="0"/>
              <a:t>systemu nawadniania, zasilanego wodą ze studni głębinowej.</a:t>
            </a:r>
          </a:p>
          <a:p>
            <a:pPr marL="0" indent="0">
              <a:buNone/>
            </a:pPr>
            <a:r>
              <a:rPr lang="pl-PL" sz="7200" dirty="0" smtClean="0"/>
              <a:t>Planowane zakończenie </a:t>
            </a:r>
            <a:r>
              <a:rPr lang="pl-PL" sz="7200" dirty="0"/>
              <a:t>robót: </a:t>
            </a:r>
            <a:r>
              <a:rPr lang="pl-PL" sz="7200" dirty="0" smtClean="0"/>
              <a:t>15.01.2021r</a:t>
            </a:r>
            <a:r>
              <a:rPr lang="pl-PL" sz="7200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19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10515600" cy="108016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Park Bioróżnorodności w </a:t>
            </a:r>
            <a:r>
              <a:rPr lang="pl-PL" sz="2800" b="1" dirty="0" smtClean="0">
                <a:solidFill>
                  <a:schemeClr val="tx1"/>
                </a:solidFill>
              </a:rPr>
              <a:t>Sosnowcu- koncepcja zagospodarowania część 1</a:t>
            </a:r>
            <a:endParaRPr lang="pl-PL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220947"/>
              </p:ext>
            </p:extLst>
          </p:nvPr>
        </p:nvGraphicFramePr>
        <p:xfrm>
          <a:off x="1425575" y="1068388"/>
          <a:ext cx="8847138" cy="525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Acrobat Document" r:id="rId3" imgW="27003355" imgH="16039795" progId="AcroExch.Document.DC">
                  <p:embed/>
                </p:oleObj>
              </mc:Choice>
              <mc:Fallback>
                <p:oleObj name="Acrobat Document" r:id="rId3" imgW="27003355" imgH="160397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5575" y="1068388"/>
                        <a:ext cx="8847138" cy="525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972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513649"/>
          </a:xfrm>
        </p:spPr>
        <p:txBody>
          <a:bodyPr>
            <a:noAutofit/>
          </a:bodyPr>
          <a:lstStyle/>
          <a:p>
            <a:pPr algn="ctr"/>
            <a:r>
              <a:rPr lang="pl-PL" sz="2700" b="1" dirty="0">
                <a:solidFill>
                  <a:schemeClr val="tx1"/>
                </a:solidFill>
              </a:rPr>
              <a:t>Park Bioróżnorodności w Sosnowcu- koncepcja </a:t>
            </a:r>
            <a:r>
              <a:rPr lang="pl-PL" sz="2700" b="1" dirty="0" smtClean="0">
                <a:solidFill>
                  <a:schemeClr val="tx1"/>
                </a:solidFill>
              </a:rPr>
              <a:t>zagospodarowania </a:t>
            </a:r>
            <a:r>
              <a:rPr lang="pl-PL" sz="2700" b="1" dirty="0">
                <a:solidFill>
                  <a:schemeClr val="tx1"/>
                </a:solidFill>
              </a:rPr>
              <a:t>część </a:t>
            </a:r>
            <a:r>
              <a:rPr lang="pl-PL" sz="2700" b="1" dirty="0" smtClean="0">
                <a:solidFill>
                  <a:schemeClr val="tx1"/>
                </a:solidFill>
              </a:rPr>
              <a:t>2</a:t>
            </a:r>
            <a:endParaRPr lang="pl-PL" sz="2700" dirty="0">
              <a:solidFill>
                <a:schemeClr val="tx1"/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702688"/>
              </p:ext>
            </p:extLst>
          </p:nvPr>
        </p:nvGraphicFramePr>
        <p:xfrm>
          <a:off x="1405546" y="971838"/>
          <a:ext cx="9380908" cy="557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Acrobat Document" r:id="rId3" imgW="27003355" imgH="16039795" progId="AcroExch.Document.DC">
                  <p:embed/>
                </p:oleObj>
              </mc:Choice>
              <mc:Fallback>
                <p:oleObj name="Acrobat Document" r:id="rId3" imgW="27003355" imgH="160397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5546" y="971838"/>
                        <a:ext cx="9380908" cy="5572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78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1075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Przebudowa ulicy Ostrogórskiej na odcinku od skrzyżowania z ulicą Jagiellońską do skrzyżowania z ulicą 1 Maja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841501"/>
            <a:ext cx="10676466" cy="41998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W ramach zadania poza przebudową pasa drogowego w ul. Ostrogórskiej na odcinku </a:t>
            </a:r>
            <a:r>
              <a:rPr lang="pl-PL" dirty="0" smtClean="0"/>
              <a:t>od </a:t>
            </a:r>
            <a:r>
              <a:rPr lang="pl-PL" dirty="0"/>
              <a:t>skrzyżowania z ulicą Jagiellońską do skrzyżowania z ulicą 1 Maja planowana jest budową skwerku pomiędzy istniejącym Przedszkolem miejskim nr 19 a Niepublicznym Przedszkolem „Wesołe Przedszkole”. </a:t>
            </a:r>
          </a:p>
          <a:p>
            <a:pPr marL="0" indent="0">
              <a:buNone/>
            </a:pPr>
            <a:r>
              <a:rPr lang="pl-PL" dirty="0"/>
              <a:t>W ramach zadania przewidziano:</a:t>
            </a:r>
          </a:p>
          <a:p>
            <a:pPr marL="0" lvl="0" indent="0">
              <a:buNone/>
            </a:pPr>
            <a:r>
              <a:rPr lang="pl-PL" dirty="0" smtClean="0"/>
              <a:t>a) Budowę </a:t>
            </a:r>
            <a:r>
              <a:rPr lang="pl-PL" dirty="0"/>
              <a:t>ścieżki </a:t>
            </a:r>
          </a:p>
          <a:p>
            <a:pPr marL="0" lvl="0" indent="0">
              <a:buNone/>
            </a:pPr>
            <a:r>
              <a:rPr lang="pl-PL" dirty="0" smtClean="0"/>
              <a:t>b) Budowę </a:t>
            </a:r>
            <a:r>
              <a:rPr lang="pl-PL" dirty="0"/>
              <a:t>oświetlania </a:t>
            </a:r>
          </a:p>
          <a:p>
            <a:pPr marL="0" lvl="0" indent="0">
              <a:buNone/>
            </a:pPr>
            <a:r>
              <a:rPr lang="pl-PL" dirty="0" smtClean="0"/>
              <a:t>c) Budowę </a:t>
            </a:r>
            <a:r>
              <a:rPr lang="pl-PL" dirty="0"/>
              <a:t>elementów małej architektury </a:t>
            </a:r>
          </a:p>
          <a:p>
            <a:pPr marL="0" lvl="0" indent="0">
              <a:buNone/>
            </a:pPr>
            <a:r>
              <a:rPr lang="pl-PL" dirty="0" smtClean="0"/>
              <a:t>d) Wykonanie </a:t>
            </a:r>
            <a:r>
              <a:rPr lang="pl-PL" dirty="0"/>
              <a:t>nasadzeń ozdobnych </a:t>
            </a:r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pPr marL="0" indent="0">
              <a:buNone/>
            </a:pPr>
            <a:r>
              <a:rPr lang="pl-PL" dirty="0"/>
              <a:t>W załączeniu plansza  obrazująca zakres inwestycji. </a:t>
            </a:r>
          </a:p>
          <a:p>
            <a:pPr marL="0" indent="0">
              <a:buNone/>
            </a:pPr>
            <a:r>
              <a:rPr lang="pl-PL" dirty="0"/>
              <a:t>Aktualnie trwa postępowanie przetargowe na wybór Wykonawcy robót.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89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03152"/>
            <a:ext cx="12191999" cy="55187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Przebudowa ulicy Ostrogórskiej </a:t>
            </a:r>
            <a:r>
              <a:rPr lang="pl-PL" sz="2800" b="1" dirty="0" smtClean="0">
                <a:solidFill>
                  <a:schemeClr val="tx1"/>
                </a:solidFill>
              </a:rPr>
              <a:t>– koncepcja zagospodarowania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6" y="1056903"/>
            <a:ext cx="11247945" cy="4940421"/>
          </a:xfrm>
        </p:spPr>
      </p:pic>
    </p:spTree>
    <p:extLst>
      <p:ext uri="{BB962C8B-B14F-4D97-AF65-F5344CB8AC3E}">
        <p14:creationId xmlns:p14="http://schemas.microsoft.com/office/powerpoint/2010/main" val="25034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Zielonożółty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221</TotalTime>
  <Words>710</Words>
  <Application>Microsoft Office PowerPoint</Application>
  <PresentationFormat>Panoramiczny</PresentationFormat>
  <Paragraphs>138</Paragraphs>
  <Slides>39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7" baseType="lpstr">
      <vt:lpstr>Arial</vt:lpstr>
      <vt:lpstr>Calibri</vt:lpstr>
      <vt:lpstr>Times New Roman</vt:lpstr>
      <vt:lpstr>Trebuchet MS</vt:lpstr>
      <vt:lpstr>Wingdings</vt:lpstr>
      <vt:lpstr>Wingdings 3</vt:lpstr>
      <vt:lpstr>Faseta</vt:lpstr>
      <vt:lpstr>Acrobat Document</vt:lpstr>
      <vt:lpstr>ZESTAWIENIE KONCEPCJI ZAGOSPODAROWANIA TERENÓW ZIELONYCH REALIZOWANYCH W 2020  I PLANOWANYCH DO REALIZACJI</vt:lpstr>
      <vt:lpstr>Zagospodarowanie terenów przy ul. Baczyńskiego  w „Parku Tysiąclecia” </vt:lpstr>
      <vt:lpstr>Zagospodarowanie terenów przy ul. Baczyńskiego  w „Parku Tysiąclecia”- koncepcja zagospodarowania część 1 </vt:lpstr>
      <vt:lpstr>Zagospodarowanie terenów przy ul. Baczyńskiego  w „Parku Tysiąclecia”- koncepcja zagospodarowania część 2 </vt:lpstr>
      <vt:lpstr>Park Bioróżnorodności w Sosnowcu "Zagłębiowski Park Linearny - rewitalizacja obszaru funkcjonowania doliny rzeki Przemszy i Brynicy przez rozwój terenów zielonych: Utworzenie Parku Bioróżnorodności w Sosnowcu” </vt:lpstr>
      <vt:lpstr>Park Bioróżnorodności w Sosnowcu- koncepcja zagospodarowania część 1</vt:lpstr>
      <vt:lpstr>Park Bioróżnorodności w Sosnowcu- koncepcja zagospodarowania część 2</vt:lpstr>
      <vt:lpstr>Przebudowa ulicy Ostrogórskiej na odcinku od skrzyżowania z ulicą Jagiellońską do skrzyżowania z ulicą 1 Maja</vt:lpstr>
      <vt:lpstr>Przebudowa ulicy Ostrogórskiej – koncepcja zagospodarowania</vt:lpstr>
      <vt:lpstr>Rewitalizacja skweru u zbiegu ulic: Staropogońskiej, Małobądzkiej i Gospodarczej (BO 20/II/7) </vt:lpstr>
      <vt:lpstr>Rewitalizacja skweru u zbiegu ulic: Staropogońskiej, Małobądzkiej i Gospodarczej (BO 20/II/7)- koncepcja zagospodarowania</vt:lpstr>
      <vt:lpstr>Zielone płuca osiedla. Strefa rekreacji aleja róż (BO 20/XIII/4) przy ul. Wagowej</vt:lpstr>
      <vt:lpstr>Zielone płuca osiedla. Strefa rekreacji aleja róż (BO 20/XIII/4)  przy ul. Wagowej- koncepcja zagospodarowania część 1</vt:lpstr>
      <vt:lpstr>Zagospodarowanie terenu przy ul. Warszawskiej</vt:lpstr>
      <vt:lpstr>Zagospodarowanie terenu przy ul. Warszawskiej- koncepcja zagospodarowania zakresu objętego realizacją </vt:lpstr>
      <vt:lpstr>Zagospodarowanie terenu przy ul. Warszawskiej- koncepcja zagospodarowania zakresu planowanego do realizacji w następnym etapie</vt:lpstr>
      <vt:lpstr>Rewitalizacja Parku przy ul. Baczyńskiego </vt:lpstr>
      <vt:lpstr>Zagospodarowanie terenu przy ul. S. Grota Roweckiego  przy placu Zillingera </vt:lpstr>
      <vt:lpstr>Prezentacja programu PowerPoint</vt:lpstr>
      <vt:lpstr>ZREALIZOWANE PRACE NA TERENIE MIASTA</vt:lpstr>
      <vt:lpstr>Skwer przy ulicy Lisia/Staropogońska</vt:lpstr>
      <vt:lpstr>Prezentacja programu PowerPoint</vt:lpstr>
      <vt:lpstr>Prezentacja programu PowerPoint</vt:lpstr>
      <vt:lpstr>Prezentacja programu PowerPoint</vt:lpstr>
      <vt:lpstr>Skwer przy ulicy Grota-Roweckiego/Orla</vt:lpstr>
      <vt:lpstr>Prezentacja programu PowerPoint</vt:lpstr>
      <vt:lpstr>Prezentacja programu PowerPoint</vt:lpstr>
      <vt:lpstr>Skwer przy ulicy Orlej</vt:lpstr>
      <vt:lpstr>PLANOWANE PRACE W 2020 ROKU.</vt:lpstr>
      <vt:lpstr>Parking po byłym targowisku  na ulicy Ogrodowej w Kazimierzu Górniczym</vt:lpstr>
      <vt:lpstr>Prezentacja programu PowerPoint</vt:lpstr>
      <vt:lpstr>Zagórze Centrum przy ulicy Braci Mieroszewskich</vt:lpstr>
      <vt:lpstr>PLANOWANY SUCHY OGRÓD W PARKU IM. JACKA KURONIA</vt:lpstr>
      <vt:lpstr>REALIZOWANE BUDŻETY OBYWATELSKIE</vt:lpstr>
      <vt:lpstr>PLANOWANE PRACE NA ROK 2021</vt:lpstr>
      <vt:lpstr>Skwer przy ulicy Sobieskiego</vt:lpstr>
      <vt:lpstr>INFORMACJA Z WYDZIAŁU GOSPODARKI KOMUNALNEJ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ZESTAWIENIE KONCEPCJI ZAGOSPODAROWANIA TERENÓW ZIELONYCH REALIZOWANYCH W 2020 I PLANOWANYCH DO REALIZACJI</dc:title>
  <dc:creator>A Majewski</dc:creator>
  <cp:lastModifiedBy>A Majewski</cp:lastModifiedBy>
  <cp:revision>33</cp:revision>
  <cp:lastPrinted>2020-07-07T12:22:23Z</cp:lastPrinted>
  <dcterms:created xsi:type="dcterms:W3CDTF">2020-07-06T08:50:00Z</dcterms:created>
  <dcterms:modified xsi:type="dcterms:W3CDTF">2020-07-07T12:22:35Z</dcterms:modified>
</cp:coreProperties>
</file>